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7102475" cy="9388475"/>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34" autoAdjust="0"/>
  </p:normalViewPr>
  <p:slideViewPr>
    <p:cSldViewPr>
      <p:cViewPr varScale="1">
        <p:scale>
          <a:sx n="88" d="100"/>
          <a:sy n="88" d="100"/>
        </p:scale>
        <p:origin x="1356"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59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886" y="0"/>
            <a:ext cx="3077739" cy="471598"/>
          </a:xfrm>
          <a:prstGeom prst="rect">
            <a:avLst/>
          </a:prstGeom>
        </p:spPr>
        <p:txBody>
          <a:bodyPr vert="horz" lIns="91440" tIns="45720" rIns="91440" bIns="45720" rtlCol="0"/>
          <a:lstStyle>
            <a:lvl1pPr algn="r">
              <a:defRPr sz="1200"/>
            </a:lvl1pPr>
          </a:lstStyle>
          <a:p>
            <a:fld id="{723B3468-1AD4-4405-93DA-D6E77F66EACD}" type="datetimeFigureOut">
              <a:rPr lang="en-US" smtClean="0"/>
              <a:t>6/4/2026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0248" y="4518206"/>
            <a:ext cx="5681980" cy="369671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6880"/>
            <a:ext cx="3077739" cy="47159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886" y="8916880"/>
            <a:ext cx="3077739" cy="471596"/>
          </a:xfrm>
          <a:prstGeom prst="rect">
            <a:avLst/>
          </a:prstGeom>
        </p:spPr>
        <p:txBody>
          <a:bodyPr vert="horz" lIns="91440" tIns="45720" rIns="91440" bIns="45720" rtlCol="0" anchor="b"/>
          <a:lstStyle>
            <a:lvl1pPr algn="r">
              <a:defRPr sz="1200"/>
            </a:lvl1pPr>
          </a:lstStyle>
          <a:p>
            <a:fld id="{A3EDC6F5-B595-4478-93E4-25E2BDB47ECF}" type="slidenum">
              <a:rPr lang="en-US" smtClean="0"/>
              <a:t>‹#›</a:t>
            </a:fld>
            <a:endParaRPr lang="en-US"/>
          </a:p>
        </p:txBody>
      </p:sp>
    </p:spTree>
    <p:extLst>
      <p:ext uri="{BB962C8B-B14F-4D97-AF65-F5344CB8AC3E}">
        <p14:creationId xmlns:p14="http://schemas.microsoft.com/office/powerpoint/2010/main" val="3614467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Nova" panose="020B0504020202020204" pitchFamily="34" charset="0"/>
              </a:rPr>
              <a:t>Thank you all for attending today, if you would please type your name and the city or entity you are representing in the chat. </a:t>
            </a:r>
          </a:p>
          <a:p>
            <a:r>
              <a:rPr lang="en-US" sz="1100" dirty="0">
                <a:latin typeface="Arial Nova" panose="020B0504020202020204" pitchFamily="34" charset="0"/>
              </a:rPr>
              <a:t>That will be our formal sign in sheet for this training. </a:t>
            </a:r>
          </a:p>
        </p:txBody>
      </p:sp>
      <p:sp>
        <p:nvSpPr>
          <p:cNvPr id="4" name="Slide Number Placeholder 3"/>
          <p:cNvSpPr>
            <a:spLocks noGrp="1"/>
          </p:cNvSpPr>
          <p:nvPr>
            <p:ph type="sldNum" sz="quarter" idx="5"/>
          </p:nvPr>
        </p:nvSpPr>
        <p:spPr/>
        <p:txBody>
          <a:bodyPr/>
          <a:lstStyle/>
          <a:p>
            <a:fld id="{A3EDC6F5-B595-4478-93E4-25E2BDB47ECF}" type="slidenum">
              <a:rPr lang="en-US" smtClean="0"/>
              <a:t>1</a:t>
            </a:fld>
            <a:endParaRPr lang="en-US"/>
          </a:p>
        </p:txBody>
      </p:sp>
    </p:spTree>
    <p:extLst>
      <p:ext uri="{BB962C8B-B14F-4D97-AF65-F5344CB8AC3E}">
        <p14:creationId xmlns:p14="http://schemas.microsoft.com/office/powerpoint/2010/main" val="3640492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DC6F5-B595-4478-93E4-25E2BDB47ECF}" type="slidenum">
              <a:rPr lang="en-US" smtClean="0"/>
              <a:t>10</a:t>
            </a:fld>
            <a:endParaRPr lang="en-US"/>
          </a:p>
        </p:txBody>
      </p:sp>
    </p:spTree>
    <p:extLst>
      <p:ext uri="{BB962C8B-B14F-4D97-AF65-F5344CB8AC3E}">
        <p14:creationId xmlns:p14="http://schemas.microsoft.com/office/powerpoint/2010/main" val="577577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DC6F5-B595-4478-93E4-25E2BDB47ECF}" type="slidenum">
              <a:rPr lang="en-US" smtClean="0"/>
              <a:t>11</a:t>
            </a:fld>
            <a:endParaRPr lang="en-US"/>
          </a:p>
        </p:txBody>
      </p:sp>
    </p:spTree>
    <p:extLst>
      <p:ext uri="{BB962C8B-B14F-4D97-AF65-F5344CB8AC3E}">
        <p14:creationId xmlns:p14="http://schemas.microsoft.com/office/powerpoint/2010/main" val="4189881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DC6F5-B595-4478-93E4-25E2BDB47ECF}" type="slidenum">
              <a:rPr lang="en-US" smtClean="0"/>
              <a:t>12</a:t>
            </a:fld>
            <a:endParaRPr lang="en-US"/>
          </a:p>
        </p:txBody>
      </p:sp>
    </p:spTree>
    <p:extLst>
      <p:ext uri="{BB962C8B-B14F-4D97-AF65-F5344CB8AC3E}">
        <p14:creationId xmlns:p14="http://schemas.microsoft.com/office/powerpoint/2010/main" val="3672431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100" b="1" dirty="0">
                <a:latin typeface="Arial Nova" panose="020B0504020202020204" pitchFamily="34" charset="0"/>
              </a:rPr>
              <a:t>We’ll start with our 2026 Recycling Grant Timeline. </a:t>
            </a:r>
          </a:p>
          <a:p>
            <a:endParaRPr lang="en-US" sz="1100" dirty="0">
              <a:latin typeface="Arial Nova" panose="020B0504020202020204" pitchFamily="34" charset="0"/>
            </a:endParaRPr>
          </a:p>
          <a:p>
            <a:pPr marL="171450" indent="-171450">
              <a:buFont typeface="Arial" panose="020B0604020202020204" pitchFamily="34" charset="0"/>
              <a:buChar char="•"/>
            </a:pPr>
            <a:r>
              <a:rPr lang="en-US" sz="1100" dirty="0">
                <a:latin typeface="Arial Nova" panose="020B0504020202020204" pitchFamily="34" charset="0"/>
              </a:rPr>
              <a:t>Today is our mandatory pre-application training and also the first day the District can start accepting grant applications. </a:t>
            </a:r>
          </a:p>
          <a:p>
            <a:endParaRPr lang="en-US" sz="1100" dirty="0">
              <a:latin typeface="Arial Nova" panose="020B0504020202020204" pitchFamily="34" charset="0"/>
            </a:endParaRPr>
          </a:p>
          <a:p>
            <a:pPr marL="171450" indent="-171450">
              <a:buFont typeface="Arial" panose="020B0604020202020204" pitchFamily="34" charset="0"/>
              <a:buChar char="•"/>
            </a:pPr>
            <a:r>
              <a:rPr lang="en-US" sz="1100" dirty="0">
                <a:latin typeface="Arial Nova" panose="020B0504020202020204" pitchFamily="34" charset="0"/>
              </a:rPr>
              <a:t>If you’d like, you can submit a draft grant application to our accounting@ email and we will review it and provide suggestions for you. If you choose to submit a draft, we ask that it be submitted by no later than July 6th. We cannot guarantee review of drafts submitted after July 6</a:t>
            </a:r>
            <a:r>
              <a:rPr lang="en-US" sz="1100" baseline="30000" dirty="0">
                <a:latin typeface="Arial Nova" panose="020B0504020202020204" pitchFamily="34" charset="0"/>
              </a:rPr>
              <a:t>th</a:t>
            </a:r>
            <a:r>
              <a:rPr lang="en-US" sz="1100" dirty="0">
                <a:latin typeface="Arial Nova" panose="020B0504020202020204" pitchFamily="34" charset="0"/>
              </a:rPr>
              <a:t>. </a:t>
            </a:r>
          </a:p>
          <a:p>
            <a:endParaRPr lang="en-US" sz="1100" dirty="0">
              <a:latin typeface="Arial Nova" panose="020B0504020202020204" pitchFamily="34" charset="0"/>
            </a:endParaRPr>
          </a:p>
          <a:p>
            <a:pPr marL="171450" indent="-171450">
              <a:buFont typeface="Arial" panose="020B0604020202020204" pitchFamily="34" charset="0"/>
              <a:buChar char="•"/>
            </a:pPr>
            <a:r>
              <a:rPr lang="en-US" sz="1100" dirty="0">
                <a:latin typeface="Arial Nova" panose="020B0504020202020204" pitchFamily="34" charset="0"/>
              </a:rPr>
              <a:t>Final applications are due July 10</a:t>
            </a:r>
            <a:r>
              <a:rPr lang="en-US" sz="1100" baseline="30000" dirty="0">
                <a:latin typeface="Arial Nova" panose="020B0504020202020204" pitchFamily="34" charset="0"/>
              </a:rPr>
              <a:t>th</a:t>
            </a:r>
            <a:r>
              <a:rPr lang="en-US" sz="1100" dirty="0">
                <a:latin typeface="Arial Nova" panose="020B0504020202020204" pitchFamily="34" charset="0"/>
              </a:rPr>
              <a:t> by 4:00pm. You can submit your application in person at our District office, by mail, or by email at our accounting@ email. Activity Surveys and Progress Reports for prior grantees are also due on July 10</a:t>
            </a:r>
            <a:r>
              <a:rPr lang="en-US" sz="1100" baseline="30000" dirty="0">
                <a:latin typeface="Arial Nova" panose="020B0504020202020204" pitchFamily="34" charset="0"/>
              </a:rPr>
              <a:t>th</a:t>
            </a:r>
            <a:r>
              <a:rPr lang="en-US" sz="1100" dirty="0">
                <a:latin typeface="Arial Nova" panose="020B0504020202020204" pitchFamily="34" charset="0"/>
              </a:rPr>
              <a:t>.</a:t>
            </a:r>
          </a:p>
          <a:p>
            <a:endParaRPr lang="en-US" sz="1100" dirty="0">
              <a:latin typeface="Arial Nova" panose="020B0504020202020204" pitchFamily="34" charset="0"/>
            </a:endParaRPr>
          </a:p>
          <a:p>
            <a:pPr marL="171450" indent="-171450">
              <a:buFont typeface="Arial" panose="020B0604020202020204" pitchFamily="34" charset="0"/>
              <a:buChar char="•"/>
            </a:pPr>
            <a:r>
              <a:rPr lang="en-US" sz="1100" dirty="0">
                <a:latin typeface="Arial Nova" panose="020B0504020202020204" pitchFamily="34" charset="0"/>
              </a:rPr>
              <a:t>We will present the proposed grant projects to the District board at our July 23</a:t>
            </a:r>
            <a:r>
              <a:rPr lang="en-US" sz="1100" baseline="30000" dirty="0">
                <a:latin typeface="Arial Nova" panose="020B0504020202020204" pitchFamily="34" charset="0"/>
              </a:rPr>
              <a:t>rd</a:t>
            </a:r>
            <a:r>
              <a:rPr lang="en-US" sz="1100" dirty="0">
                <a:latin typeface="Arial Nova" panose="020B0504020202020204" pitchFamily="34" charset="0"/>
              </a:rPr>
              <a:t> board meeting. The board will approve the final list of grant recipients.</a:t>
            </a:r>
          </a:p>
          <a:p>
            <a:pPr marL="0" indent="0">
              <a:buFont typeface="Arial" panose="020B0604020202020204" pitchFamily="34" charset="0"/>
              <a:buNone/>
            </a:pPr>
            <a:endParaRPr lang="en-US" sz="1100" dirty="0">
              <a:latin typeface="Arial Nova" panose="020B0504020202020204" pitchFamily="34" charset="0"/>
            </a:endParaRPr>
          </a:p>
          <a:p>
            <a:pPr marL="171450" indent="-171450">
              <a:buFont typeface="Arial" panose="020B0604020202020204" pitchFamily="34" charset="0"/>
              <a:buChar char="•"/>
            </a:pPr>
            <a:r>
              <a:rPr lang="en-US" sz="1100" dirty="0">
                <a:latin typeface="Arial Nova" panose="020B0504020202020204" pitchFamily="34" charset="0"/>
              </a:rPr>
              <a:t>The District will publish public notice of the proposed projects by August 3</a:t>
            </a:r>
            <a:r>
              <a:rPr lang="en-US" sz="1100" baseline="30000" dirty="0">
                <a:latin typeface="Arial Nova" panose="020B0504020202020204" pitchFamily="34" charset="0"/>
              </a:rPr>
              <a:t>rd</a:t>
            </a:r>
            <a:r>
              <a:rPr lang="en-US" sz="1100" dirty="0">
                <a:latin typeface="Arial Nova" panose="020B0504020202020204" pitchFamily="34" charset="0"/>
              </a:rPr>
              <a:t> and the public comment period will begin. </a:t>
            </a:r>
          </a:p>
          <a:p>
            <a:pPr marL="171450" indent="-171450">
              <a:buFont typeface="Arial" panose="020B0604020202020204" pitchFamily="34" charset="0"/>
              <a:buChar char="•"/>
            </a:pPr>
            <a:endParaRPr lang="en-US" sz="1100" dirty="0">
              <a:latin typeface="Arial Nova" panose="020B0504020202020204" pitchFamily="34" charset="0"/>
            </a:endParaRPr>
          </a:p>
          <a:p>
            <a:pPr marL="171450" indent="-171450">
              <a:buFont typeface="Arial" panose="020B0604020202020204" pitchFamily="34" charset="0"/>
              <a:buChar char="•"/>
            </a:pPr>
            <a:r>
              <a:rPr lang="en-US" sz="1100" dirty="0">
                <a:latin typeface="Arial Nova" panose="020B0504020202020204" pitchFamily="34" charset="0"/>
              </a:rPr>
              <a:t>The public comment period will end on September 3</a:t>
            </a:r>
            <a:r>
              <a:rPr lang="en-US" sz="1100" baseline="30000" dirty="0">
                <a:latin typeface="Arial Nova" panose="020B0504020202020204" pitchFamily="34" charset="0"/>
              </a:rPr>
              <a:t>rd</a:t>
            </a:r>
            <a:r>
              <a:rPr lang="en-US" sz="1100" dirty="0">
                <a:latin typeface="Arial Nova" panose="020B0504020202020204" pitchFamily="34" charset="0"/>
              </a:rPr>
              <a:t> and any comments received will be forwarded to the Board for review.</a:t>
            </a:r>
          </a:p>
          <a:p>
            <a:pPr marL="171450" indent="-171450">
              <a:buFont typeface="Arial" panose="020B0604020202020204" pitchFamily="34" charset="0"/>
              <a:buChar char="•"/>
            </a:pPr>
            <a:endParaRPr lang="en-US" sz="1100" dirty="0">
              <a:latin typeface="Arial Nova" panose="020B0504020202020204" pitchFamily="34" charset="0"/>
            </a:endParaRPr>
          </a:p>
          <a:p>
            <a:pPr marL="171450" indent="-171450">
              <a:buFont typeface="Arial" panose="020B0604020202020204" pitchFamily="34" charset="0"/>
              <a:buChar char="•"/>
            </a:pPr>
            <a:endParaRPr lang="en-US" sz="1100" dirty="0">
              <a:latin typeface="Arial Nova" panose="020B0504020202020204" pitchFamily="34" charset="0"/>
            </a:endParaRPr>
          </a:p>
          <a:p>
            <a:endParaRPr lang="en-US" dirty="0"/>
          </a:p>
        </p:txBody>
      </p:sp>
      <p:sp>
        <p:nvSpPr>
          <p:cNvPr id="4" name="Slide Number Placeholder 3"/>
          <p:cNvSpPr>
            <a:spLocks noGrp="1"/>
          </p:cNvSpPr>
          <p:nvPr>
            <p:ph type="sldNum" sz="quarter" idx="5"/>
          </p:nvPr>
        </p:nvSpPr>
        <p:spPr/>
        <p:txBody>
          <a:bodyPr/>
          <a:lstStyle/>
          <a:p>
            <a:fld id="{A3EDC6F5-B595-4478-93E4-25E2BDB47ECF}" type="slidenum">
              <a:rPr lang="en-US" smtClean="0"/>
              <a:t>2</a:t>
            </a:fld>
            <a:endParaRPr lang="en-US"/>
          </a:p>
        </p:txBody>
      </p:sp>
    </p:spTree>
    <p:extLst>
      <p:ext uri="{BB962C8B-B14F-4D97-AF65-F5344CB8AC3E}">
        <p14:creationId xmlns:p14="http://schemas.microsoft.com/office/powerpoint/2010/main" val="3390868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Nova" panose="020B0504020202020204" pitchFamily="34" charset="0"/>
              </a:rPr>
              <a:t>Under District Rule 8, District staff is required to conduct a pre-application training session for any entity that may be interested in applying. </a:t>
            </a:r>
          </a:p>
          <a:p>
            <a:pPr marL="171450" indent="-171450">
              <a:buFont typeface="Arial" panose="020B0604020202020204" pitchFamily="34" charset="0"/>
              <a:buChar char="•"/>
            </a:pPr>
            <a:r>
              <a:rPr lang="en-US" sz="1100" dirty="0">
                <a:latin typeface="Arial Nova" panose="020B0504020202020204" pitchFamily="34" charset="0"/>
              </a:rPr>
              <a:t>We must provide notice of that training to all eligible entities at least seven days in advance to ensure everyone has an equal opportunity to participate.</a:t>
            </a:r>
          </a:p>
          <a:p>
            <a:pPr marL="0" indent="0">
              <a:buFont typeface="Arial" panose="020B0604020202020204" pitchFamily="34" charset="0"/>
              <a:buNone/>
            </a:pPr>
            <a:endParaRPr lang="en-US" sz="1100" dirty="0">
              <a:latin typeface="Arial Nova" panose="020B0504020202020204" pitchFamily="34" charset="0"/>
            </a:endParaRPr>
          </a:p>
          <a:p>
            <a:pPr marL="171450" indent="-171450">
              <a:buFont typeface="Arial" panose="020B0604020202020204" pitchFamily="34" charset="0"/>
              <a:buChar char="•"/>
            </a:pPr>
            <a:r>
              <a:rPr lang="en-US" sz="1100" dirty="0">
                <a:latin typeface="Arial Nova" panose="020B0504020202020204" pitchFamily="34" charset="0"/>
              </a:rPr>
              <a:t>During the training, we’ll walk you through the entire grant process. </a:t>
            </a:r>
          </a:p>
          <a:p>
            <a:pPr marL="628650" lvl="1" indent="-171450">
              <a:buFont typeface="Arial" panose="020B0604020202020204" pitchFamily="34" charset="0"/>
              <a:buChar char="•"/>
            </a:pPr>
            <a:r>
              <a:rPr lang="en-US" sz="1100" dirty="0">
                <a:latin typeface="Arial Nova" panose="020B0504020202020204" pitchFamily="34" charset="0"/>
              </a:rPr>
              <a:t>This includes explaining the application requirements, reviewing the procedures that govern how grants are administered, and discussing the recordkeeping and documentation requirements that grantees must maintain if they receive funding.</a:t>
            </a:r>
          </a:p>
          <a:p>
            <a:pPr marL="457200" lvl="1" indent="0">
              <a:buFont typeface="Arial" panose="020B0604020202020204" pitchFamily="34" charset="0"/>
              <a:buNone/>
            </a:pPr>
            <a:endParaRPr lang="en-US" sz="1100" dirty="0">
              <a:latin typeface="Arial Nova" panose="020B0504020202020204" pitchFamily="34" charset="0"/>
            </a:endParaRPr>
          </a:p>
          <a:p>
            <a:pPr marL="171450" indent="-171450">
              <a:buFont typeface="Arial" panose="020B0604020202020204" pitchFamily="34" charset="0"/>
              <a:buChar char="•"/>
            </a:pPr>
            <a:r>
              <a:rPr lang="en-US" sz="1100" dirty="0">
                <a:latin typeface="Arial Nova" panose="020B0504020202020204" pitchFamily="34" charset="0"/>
              </a:rPr>
              <a:t>Another important requirement is attendance. </a:t>
            </a:r>
          </a:p>
          <a:p>
            <a:pPr marL="628650" lvl="1" indent="-171450">
              <a:buFont typeface="Arial" panose="020B0604020202020204" pitchFamily="34" charset="0"/>
              <a:buChar char="•"/>
            </a:pPr>
            <a:r>
              <a:rPr lang="en-US" sz="1100" dirty="0">
                <a:latin typeface="Arial Nova" panose="020B0504020202020204" pitchFamily="34" charset="0"/>
              </a:rPr>
              <a:t>At least one employee from every potential applicant organization must attend the pre-application meeting. </a:t>
            </a:r>
          </a:p>
          <a:p>
            <a:pPr marL="628650" lvl="1" indent="-171450">
              <a:buFont typeface="Arial" panose="020B0604020202020204" pitchFamily="34" charset="0"/>
              <a:buChar char="•"/>
            </a:pPr>
            <a:r>
              <a:rPr lang="en-US" sz="1100" dirty="0">
                <a:latin typeface="Arial Nova" panose="020B0504020202020204" pitchFamily="34" charset="0"/>
              </a:rPr>
              <a:t>If an entity does not attend the training, it is not eligible to participate in that grant cycle. </a:t>
            </a:r>
          </a:p>
          <a:p>
            <a:pPr marL="628650" lvl="1" indent="-171450">
              <a:buFont typeface="Arial" panose="020B0604020202020204" pitchFamily="34" charset="0"/>
              <a:buChar char="•"/>
            </a:pPr>
            <a:r>
              <a:rPr lang="en-US" sz="1100" dirty="0">
                <a:latin typeface="Arial Nova" panose="020B0504020202020204" pitchFamily="34" charset="0"/>
              </a:rPr>
              <a:t>The purpose of this requirement is to make sure applicants fully understand their responsibilities before applying for funding. It helps reduce compliance issues, improves grant administration, and ensures that awarded funds are managed properly and in accordance with District and state requirements.</a:t>
            </a:r>
          </a:p>
          <a:p>
            <a:endParaRPr lang="en-US" sz="1100" dirty="0">
              <a:latin typeface="Arial Nova" panose="020B0504020202020204" pitchFamily="34" charset="0"/>
            </a:endParaRPr>
          </a:p>
          <a:p>
            <a:r>
              <a:rPr lang="en-US" sz="1100" b="1" dirty="0">
                <a:latin typeface="Arial Nova" panose="020B0504020202020204" pitchFamily="34" charset="0"/>
              </a:rPr>
              <a:t>Ultimately, this training helps set applicants up for success and ensures that every grantee understands the expectations and obligations that come with receiving grant funds.</a:t>
            </a:r>
          </a:p>
        </p:txBody>
      </p:sp>
      <p:sp>
        <p:nvSpPr>
          <p:cNvPr id="4" name="Slide Number Placeholder 3"/>
          <p:cNvSpPr>
            <a:spLocks noGrp="1"/>
          </p:cNvSpPr>
          <p:nvPr>
            <p:ph type="sldNum" sz="quarter" idx="5"/>
          </p:nvPr>
        </p:nvSpPr>
        <p:spPr/>
        <p:txBody>
          <a:bodyPr/>
          <a:lstStyle/>
          <a:p>
            <a:fld id="{A3EDC6F5-B595-4478-93E4-25E2BDB47ECF}" type="slidenum">
              <a:rPr lang="en-US" smtClean="0"/>
              <a:t>3</a:t>
            </a:fld>
            <a:endParaRPr lang="en-US"/>
          </a:p>
        </p:txBody>
      </p:sp>
    </p:spTree>
    <p:extLst>
      <p:ext uri="{BB962C8B-B14F-4D97-AF65-F5344CB8AC3E}">
        <p14:creationId xmlns:p14="http://schemas.microsoft.com/office/powerpoint/2010/main" val="2801361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Nova" panose="020B0504020202020204" pitchFamily="34" charset="0"/>
              </a:rPr>
              <a:t>Grants are funded by the fees collected by DFA from landfills and haulers. </a:t>
            </a:r>
          </a:p>
          <a:p>
            <a:pPr marL="171450" indent="-171450">
              <a:buFont typeface="Arial" panose="020B0604020202020204" pitchFamily="34" charset="0"/>
              <a:buChar char="•"/>
            </a:pPr>
            <a:r>
              <a:rPr lang="en-US" dirty="0">
                <a:latin typeface="Arial Nova" panose="020B0504020202020204" pitchFamily="34" charset="0"/>
              </a:rPr>
              <a:t>They collect $1.50 per ton on municipal waste and $0.25 per ton on Class 3 waste.</a:t>
            </a:r>
          </a:p>
          <a:p>
            <a:endParaRPr lang="en-US" dirty="0">
              <a:latin typeface="Arial Nova" panose="020B0504020202020204" pitchFamily="34" charset="0"/>
            </a:endParaRPr>
          </a:p>
          <a:p>
            <a:r>
              <a:rPr lang="en-US" dirty="0">
                <a:latin typeface="Arial Nova" panose="020B0504020202020204" pitchFamily="34" charset="0"/>
              </a:rPr>
              <a:t>$150k is allocated to the Crime Info System Fund</a:t>
            </a:r>
          </a:p>
          <a:p>
            <a:r>
              <a:rPr lang="en-US" dirty="0">
                <a:latin typeface="Arial Nova" panose="020B0504020202020204" pitchFamily="34" charset="0"/>
              </a:rPr>
              <a:t>$300k is allocated to AR Unpaved Roads Program</a:t>
            </a:r>
          </a:p>
          <a:p>
            <a:r>
              <a:rPr lang="en-US" dirty="0">
                <a:latin typeface="Arial Nova" panose="020B0504020202020204" pitchFamily="34" charset="0"/>
              </a:rPr>
              <a:t>And </a:t>
            </a:r>
          </a:p>
          <a:p>
            <a:r>
              <a:rPr lang="en-US" dirty="0">
                <a:latin typeface="Arial Nova" panose="020B0504020202020204" pitchFamily="34" charset="0"/>
              </a:rPr>
              <a:t>The remainder is allocated to AR Solid Waste </a:t>
            </a:r>
            <a:r>
              <a:rPr lang="en-US" dirty="0" err="1">
                <a:latin typeface="Arial Nova" panose="020B0504020202020204" pitchFamily="34" charset="0"/>
              </a:rPr>
              <a:t>Mgmt</a:t>
            </a:r>
            <a:r>
              <a:rPr lang="en-US" dirty="0">
                <a:latin typeface="Arial Nova" panose="020B0504020202020204" pitchFamily="34" charset="0"/>
              </a:rPr>
              <a:t> &amp; Recycling Fund.</a:t>
            </a:r>
          </a:p>
          <a:p>
            <a:pPr marL="171450" indent="-171450">
              <a:buFont typeface="Arial" panose="020B0604020202020204" pitchFamily="34" charset="0"/>
              <a:buChar char="•"/>
            </a:pPr>
            <a:r>
              <a:rPr lang="en-US" dirty="0">
                <a:latin typeface="Arial Nova" panose="020B0504020202020204" pitchFamily="34" charset="0"/>
              </a:rPr>
              <a:t>DEQ receives 20% of those funds for admin support and the rest is allocated to solid waste districts based on population. </a:t>
            </a:r>
          </a:p>
        </p:txBody>
      </p:sp>
      <p:sp>
        <p:nvSpPr>
          <p:cNvPr id="4" name="Slide Number Placeholder 3"/>
          <p:cNvSpPr>
            <a:spLocks noGrp="1"/>
          </p:cNvSpPr>
          <p:nvPr>
            <p:ph type="sldNum" sz="quarter" idx="5"/>
          </p:nvPr>
        </p:nvSpPr>
        <p:spPr/>
        <p:txBody>
          <a:bodyPr/>
          <a:lstStyle/>
          <a:p>
            <a:fld id="{A3EDC6F5-B595-4478-93E4-25E2BDB47ECF}" type="slidenum">
              <a:rPr lang="en-US" smtClean="0"/>
              <a:t>4</a:t>
            </a:fld>
            <a:endParaRPr lang="en-US"/>
          </a:p>
        </p:txBody>
      </p:sp>
    </p:spTree>
    <p:extLst>
      <p:ext uri="{BB962C8B-B14F-4D97-AF65-F5344CB8AC3E}">
        <p14:creationId xmlns:p14="http://schemas.microsoft.com/office/powerpoint/2010/main" val="2739417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DC6F5-B595-4478-93E4-25E2BDB47ECF}" type="slidenum">
              <a:rPr lang="en-US" smtClean="0"/>
              <a:t>5</a:t>
            </a:fld>
            <a:endParaRPr lang="en-US"/>
          </a:p>
        </p:txBody>
      </p:sp>
    </p:spTree>
    <p:extLst>
      <p:ext uri="{BB962C8B-B14F-4D97-AF65-F5344CB8AC3E}">
        <p14:creationId xmlns:p14="http://schemas.microsoft.com/office/powerpoint/2010/main" val="26962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DC6F5-B595-4478-93E4-25E2BDB47ECF}" type="slidenum">
              <a:rPr lang="en-US" smtClean="0"/>
              <a:t>6</a:t>
            </a:fld>
            <a:endParaRPr lang="en-US"/>
          </a:p>
        </p:txBody>
      </p:sp>
    </p:spTree>
    <p:extLst>
      <p:ext uri="{BB962C8B-B14F-4D97-AF65-F5344CB8AC3E}">
        <p14:creationId xmlns:p14="http://schemas.microsoft.com/office/powerpoint/2010/main" val="3222418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DC6F5-B595-4478-93E4-25E2BDB47ECF}" type="slidenum">
              <a:rPr lang="en-US" smtClean="0"/>
              <a:t>7</a:t>
            </a:fld>
            <a:endParaRPr lang="en-US"/>
          </a:p>
        </p:txBody>
      </p:sp>
    </p:spTree>
    <p:extLst>
      <p:ext uri="{BB962C8B-B14F-4D97-AF65-F5344CB8AC3E}">
        <p14:creationId xmlns:p14="http://schemas.microsoft.com/office/powerpoint/2010/main" val="3523914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DC6F5-B595-4478-93E4-25E2BDB47ECF}" type="slidenum">
              <a:rPr lang="en-US" smtClean="0"/>
              <a:t>8</a:t>
            </a:fld>
            <a:endParaRPr lang="en-US"/>
          </a:p>
        </p:txBody>
      </p:sp>
    </p:spTree>
    <p:extLst>
      <p:ext uri="{BB962C8B-B14F-4D97-AF65-F5344CB8AC3E}">
        <p14:creationId xmlns:p14="http://schemas.microsoft.com/office/powerpoint/2010/main" val="2149661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EDC6F5-B595-4478-93E4-25E2BDB47ECF}" type="slidenum">
              <a:rPr lang="en-US" smtClean="0"/>
              <a:t>9</a:t>
            </a:fld>
            <a:endParaRPr lang="en-US"/>
          </a:p>
        </p:txBody>
      </p:sp>
    </p:spTree>
    <p:extLst>
      <p:ext uri="{BB962C8B-B14F-4D97-AF65-F5344CB8AC3E}">
        <p14:creationId xmlns:p14="http://schemas.microsoft.com/office/powerpoint/2010/main" val="4220871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5900" b="0" i="0">
                <a:solidFill>
                  <a:schemeClr val="bg1"/>
                </a:solidFill>
                <a:latin typeface="Corbel"/>
                <a:cs typeface="Corbe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585858"/>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900" b="0" i="0">
                <a:solidFill>
                  <a:schemeClr val="bg1"/>
                </a:solidFill>
                <a:latin typeface="Corbel"/>
                <a:cs typeface="Corbel"/>
              </a:defRPr>
            </a:lvl1pPr>
          </a:lstStyle>
          <a:p>
            <a:endParaRPr/>
          </a:p>
        </p:txBody>
      </p:sp>
      <p:sp>
        <p:nvSpPr>
          <p:cNvPr id="3" name="Holder 3"/>
          <p:cNvSpPr>
            <a:spLocks noGrp="1"/>
          </p:cNvSpPr>
          <p:nvPr>
            <p:ph type="body" idx="1"/>
          </p:nvPr>
        </p:nvSpPr>
        <p:spPr/>
        <p:txBody>
          <a:bodyPr lIns="0" tIns="0" rIns="0" bIns="0"/>
          <a:lstStyle>
            <a:lvl1pPr>
              <a:defRPr sz="1600" b="0" i="0">
                <a:solidFill>
                  <a:srgbClr val="585858"/>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900" b="0" i="0">
                <a:solidFill>
                  <a:schemeClr val="bg1"/>
                </a:solidFill>
                <a:latin typeface="Corbel"/>
                <a:cs typeface="Corbe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900" b="0" i="0">
                <a:solidFill>
                  <a:schemeClr val="bg1"/>
                </a:solidFill>
                <a:latin typeface="Corbel"/>
                <a:cs typeface="Corbe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815571" y="758951"/>
            <a:ext cx="376555" cy="5331460"/>
          </a:xfrm>
          <a:custGeom>
            <a:avLst/>
            <a:gdLst/>
            <a:ahLst/>
            <a:cxnLst/>
            <a:rect l="l" t="t" r="r" b="b"/>
            <a:pathLst>
              <a:path w="376554" h="5331460">
                <a:moveTo>
                  <a:pt x="0" y="5330952"/>
                </a:moveTo>
                <a:lnTo>
                  <a:pt x="376427" y="5330952"/>
                </a:lnTo>
                <a:lnTo>
                  <a:pt x="376427" y="0"/>
                </a:lnTo>
                <a:lnTo>
                  <a:pt x="0" y="0"/>
                </a:lnTo>
                <a:lnTo>
                  <a:pt x="0" y="5330952"/>
                </a:lnTo>
                <a:close/>
              </a:path>
            </a:pathLst>
          </a:custGeom>
          <a:solidFill>
            <a:srgbClr val="C7C7C7">
              <a:alpha val="49803"/>
            </a:srgbClr>
          </a:solidFill>
        </p:spPr>
        <p:txBody>
          <a:bodyPr wrap="square" lIns="0" tIns="0" rIns="0" bIns="0" rtlCol="0"/>
          <a:lstStyle/>
          <a:p>
            <a:endParaRPr/>
          </a:p>
        </p:txBody>
      </p:sp>
      <p:sp>
        <p:nvSpPr>
          <p:cNvPr id="2" name="Holder 2"/>
          <p:cNvSpPr>
            <a:spLocks noGrp="1"/>
          </p:cNvSpPr>
          <p:nvPr>
            <p:ph type="title"/>
          </p:nvPr>
        </p:nvSpPr>
        <p:spPr>
          <a:xfrm>
            <a:off x="1148892" y="1895982"/>
            <a:ext cx="9825558" cy="1343101"/>
          </a:xfrm>
          <a:prstGeom prst="rect">
            <a:avLst/>
          </a:prstGeom>
        </p:spPr>
        <p:txBody>
          <a:bodyPr wrap="square" lIns="0" tIns="0" rIns="0" bIns="0">
            <a:spAutoFit/>
          </a:bodyPr>
          <a:lstStyle>
            <a:lvl1pPr>
              <a:defRPr sz="5900" b="0" i="0">
                <a:solidFill>
                  <a:schemeClr val="bg1"/>
                </a:solidFill>
                <a:latin typeface="Corbel"/>
                <a:cs typeface="Corbel"/>
              </a:defRPr>
            </a:lvl1pPr>
          </a:lstStyle>
          <a:p>
            <a:endParaRPr/>
          </a:p>
        </p:txBody>
      </p:sp>
      <p:sp>
        <p:nvSpPr>
          <p:cNvPr id="3" name="Holder 3"/>
          <p:cNvSpPr>
            <a:spLocks noGrp="1"/>
          </p:cNvSpPr>
          <p:nvPr>
            <p:ph type="body" idx="1"/>
          </p:nvPr>
        </p:nvSpPr>
        <p:spPr>
          <a:xfrm>
            <a:off x="3948429" y="1683766"/>
            <a:ext cx="7073900" cy="3896995"/>
          </a:xfrm>
          <a:prstGeom prst="rect">
            <a:avLst/>
          </a:prstGeom>
        </p:spPr>
        <p:txBody>
          <a:bodyPr wrap="square" lIns="0" tIns="0" rIns="0" bIns="0">
            <a:spAutoFit/>
          </a:bodyPr>
          <a:lstStyle>
            <a:lvl1pPr>
              <a:defRPr sz="1600" b="0" i="0">
                <a:solidFill>
                  <a:srgbClr val="585858"/>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6/4/2026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www.bentoncountyrecycles.org/recycling-grant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mailto:accounting@bentoncountyrecycles.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accounting@bentoncountyrecycles.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160" y="762000"/>
            <a:ext cx="9141460" cy="5334000"/>
          </a:xfrm>
          <a:custGeom>
            <a:avLst/>
            <a:gdLst/>
            <a:ahLst/>
            <a:cxnLst/>
            <a:rect l="l" t="t" r="r" b="b"/>
            <a:pathLst>
              <a:path w="9141460" h="5334000">
                <a:moveTo>
                  <a:pt x="9140952" y="0"/>
                </a:moveTo>
                <a:lnTo>
                  <a:pt x="0" y="0"/>
                </a:lnTo>
                <a:lnTo>
                  <a:pt x="0" y="5334000"/>
                </a:lnTo>
                <a:lnTo>
                  <a:pt x="9140952" y="5334000"/>
                </a:lnTo>
                <a:lnTo>
                  <a:pt x="9140952" y="0"/>
                </a:lnTo>
                <a:close/>
              </a:path>
            </a:pathLst>
          </a:custGeom>
          <a:solidFill>
            <a:srgbClr val="40B9D2"/>
          </a:solidFill>
        </p:spPr>
        <p:txBody>
          <a:bodyPr wrap="square" lIns="0" tIns="0" rIns="0" bIns="0" rtlCol="0"/>
          <a:lstStyle/>
          <a:p>
            <a:endParaRPr/>
          </a:p>
        </p:txBody>
      </p:sp>
      <p:grpSp>
        <p:nvGrpSpPr>
          <p:cNvPr id="3" name="object 3"/>
          <p:cNvGrpSpPr/>
          <p:nvPr/>
        </p:nvGrpSpPr>
        <p:grpSpPr>
          <a:xfrm>
            <a:off x="9270492" y="762000"/>
            <a:ext cx="2921635" cy="5334000"/>
            <a:chOff x="9270492" y="762000"/>
            <a:chExt cx="2921635" cy="5334000"/>
          </a:xfrm>
        </p:grpSpPr>
        <p:sp>
          <p:nvSpPr>
            <p:cNvPr id="4" name="object 4"/>
            <p:cNvSpPr/>
            <p:nvPr/>
          </p:nvSpPr>
          <p:spPr>
            <a:xfrm>
              <a:off x="9270492" y="762000"/>
              <a:ext cx="2921635" cy="5334000"/>
            </a:xfrm>
            <a:custGeom>
              <a:avLst/>
              <a:gdLst/>
              <a:ahLst/>
              <a:cxnLst/>
              <a:rect l="l" t="t" r="r" b="b"/>
              <a:pathLst>
                <a:path w="2921634" h="5334000">
                  <a:moveTo>
                    <a:pt x="0" y="5334000"/>
                  </a:moveTo>
                  <a:lnTo>
                    <a:pt x="2921507" y="5334000"/>
                  </a:lnTo>
                  <a:lnTo>
                    <a:pt x="2921507" y="0"/>
                  </a:lnTo>
                  <a:lnTo>
                    <a:pt x="0" y="0"/>
                  </a:lnTo>
                  <a:lnTo>
                    <a:pt x="0" y="5334000"/>
                  </a:lnTo>
                  <a:close/>
                </a:path>
              </a:pathLst>
            </a:custGeom>
            <a:solidFill>
              <a:srgbClr val="C7C7C7">
                <a:alpha val="49803"/>
              </a:srgbClr>
            </a:solidFill>
          </p:spPr>
          <p:txBody>
            <a:bodyPr wrap="square" lIns="0" tIns="0" rIns="0" bIns="0" rtlCol="0"/>
            <a:lstStyle/>
            <a:p>
              <a:endParaRPr/>
            </a:p>
          </p:txBody>
        </p:sp>
        <p:pic>
          <p:nvPicPr>
            <p:cNvPr id="5" name="object 5"/>
            <p:cNvPicPr/>
            <p:nvPr/>
          </p:nvPicPr>
          <p:blipFill>
            <a:blip r:embed="rId3" cstate="print"/>
            <a:stretch>
              <a:fillRect/>
            </a:stretch>
          </p:blipFill>
          <p:spPr>
            <a:xfrm>
              <a:off x="9508236" y="2467355"/>
              <a:ext cx="2407920" cy="1923288"/>
            </a:xfrm>
            <a:prstGeom prst="rect">
              <a:avLst/>
            </a:prstGeom>
          </p:spPr>
        </p:pic>
      </p:grpSp>
      <p:sp>
        <p:nvSpPr>
          <p:cNvPr id="6" name="object 6"/>
          <p:cNvSpPr txBox="1"/>
          <p:nvPr/>
        </p:nvSpPr>
        <p:spPr>
          <a:xfrm>
            <a:off x="492380" y="2057400"/>
            <a:ext cx="8718676" cy="1872949"/>
          </a:xfrm>
          <a:prstGeom prst="rect">
            <a:avLst/>
          </a:prstGeom>
        </p:spPr>
        <p:txBody>
          <a:bodyPr vert="horz" wrap="square" lIns="0" tIns="114935" rIns="0" bIns="0" rtlCol="0">
            <a:spAutoFit/>
          </a:bodyPr>
          <a:lstStyle/>
          <a:p>
            <a:pPr marL="12700" marR="5080">
              <a:lnSpc>
                <a:spcPts val="6370"/>
              </a:lnSpc>
              <a:spcBef>
                <a:spcPts val="905"/>
              </a:spcBef>
            </a:pPr>
            <a:r>
              <a:rPr sz="5900" b="1" spc="-85" dirty="0">
                <a:solidFill>
                  <a:srgbClr val="FFFFFF"/>
                </a:solidFill>
                <a:latin typeface="Arial Nova" panose="020B0504020202020204" pitchFamily="34" charset="0"/>
                <a:cs typeface="Corbel"/>
              </a:rPr>
              <a:t>Annual</a:t>
            </a:r>
            <a:r>
              <a:rPr sz="5900" b="1" spc="-210" dirty="0">
                <a:solidFill>
                  <a:srgbClr val="FFFFFF"/>
                </a:solidFill>
                <a:latin typeface="Arial Nova" panose="020B0504020202020204" pitchFamily="34" charset="0"/>
                <a:cs typeface="Corbel"/>
              </a:rPr>
              <a:t> </a:t>
            </a:r>
            <a:r>
              <a:rPr sz="5900" b="1" spc="-114" dirty="0">
                <a:solidFill>
                  <a:srgbClr val="FFFFFF"/>
                </a:solidFill>
                <a:latin typeface="Arial Nova" panose="020B0504020202020204" pitchFamily="34" charset="0"/>
                <a:cs typeface="Corbel"/>
              </a:rPr>
              <a:t>Recycling</a:t>
            </a:r>
            <a:r>
              <a:rPr sz="5900" b="1" spc="-434" dirty="0">
                <a:solidFill>
                  <a:srgbClr val="FFFFFF"/>
                </a:solidFill>
                <a:latin typeface="Arial Nova" panose="020B0504020202020204" pitchFamily="34" charset="0"/>
                <a:cs typeface="Corbel"/>
              </a:rPr>
              <a:t> </a:t>
            </a:r>
            <a:r>
              <a:rPr sz="5900" b="1" spc="-10" dirty="0">
                <a:solidFill>
                  <a:srgbClr val="FFFFFF"/>
                </a:solidFill>
                <a:latin typeface="Arial Nova" panose="020B0504020202020204" pitchFamily="34" charset="0"/>
                <a:cs typeface="Corbel"/>
              </a:rPr>
              <a:t>Grant </a:t>
            </a:r>
            <a:endParaRPr lang="en-US" sz="5900" b="1" spc="-10" dirty="0">
              <a:solidFill>
                <a:srgbClr val="FFFFFF"/>
              </a:solidFill>
              <a:latin typeface="Arial Nova" panose="020B0504020202020204" pitchFamily="34" charset="0"/>
              <a:cs typeface="Corbel"/>
            </a:endParaRPr>
          </a:p>
          <a:p>
            <a:pPr marL="12700" marR="5080">
              <a:lnSpc>
                <a:spcPts val="6370"/>
              </a:lnSpc>
              <a:spcBef>
                <a:spcPts val="905"/>
              </a:spcBef>
            </a:pPr>
            <a:r>
              <a:rPr sz="5900" b="1" spc="-105" dirty="0">
                <a:solidFill>
                  <a:srgbClr val="FFFFFF"/>
                </a:solidFill>
                <a:latin typeface="Arial Nova" panose="020B0504020202020204" pitchFamily="34" charset="0"/>
                <a:cs typeface="Corbel"/>
              </a:rPr>
              <a:t>Pre-</a:t>
            </a:r>
            <a:r>
              <a:rPr lang="en-US" sz="5900" b="1" spc="-114" dirty="0">
                <a:solidFill>
                  <a:srgbClr val="FFFFFF"/>
                </a:solidFill>
                <a:latin typeface="Arial Nova" panose="020B0504020202020204" pitchFamily="34" charset="0"/>
                <a:cs typeface="Corbel"/>
              </a:rPr>
              <a:t>A</a:t>
            </a:r>
            <a:r>
              <a:rPr sz="5900" b="1" spc="-114" dirty="0">
                <a:solidFill>
                  <a:srgbClr val="FFFFFF"/>
                </a:solidFill>
                <a:latin typeface="Arial Nova" panose="020B0504020202020204" pitchFamily="34" charset="0"/>
                <a:cs typeface="Corbel"/>
              </a:rPr>
              <a:t>pplication</a:t>
            </a:r>
            <a:r>
              <a:rPr sz="5900" b="1" spc="-515" dirty="0">
                <a:solidFill>
                  <a:srgbClr val="FFFFFF"/>
                </a:solidFill>
                <a:latin typeface="Arial Nova" panose="020B0504020202020204" pitchFamily="34" charset="0"/>
                <a:cs typeface="Corbel"/>
              </a:rPr>
              <a:t> </a:t>
            </a:r>
            <a:r>
              <a:rPr sz="5900" b="1" spc="-120" dirty="0">
                <a:solidFill>
                  <a:srgbClr val="FFFFFF"/>
                </a:solidFill>
                <a:latin typeface="Arial Nova" panose="020B0504020202020204" pitchFamily="34" charset="0"/>
                <a:cs typeface="Corbel"/>
              </a:rPr>
              <a:t>Training</a:t>
            </a:r>
            <a:endParaRPr sz="5900" b="1" dirty="0">
              <a:latin typeface="Arial Nova" panose="020B0504020202020204" pitchFamily="34" charset="0"/>
              <a:cs typeface="Corbel"/>
            </a:endParaRPr>
          </a:p>
        </p:txBody>
      </p:sp>
      <p:sp>
        <p:nvSpPr>
          <p:cNvPr id="7" name="object 7"/>
          <p:cNvSpPr txBox="1"/>
          <p:nvPr/>
        </p:nvSpPr>
        <p:spPr>
          <a:xfrm>
            <a:off x="2050097" y="4039906"/>
            <a:ext cx="5061585" cy="350737"/>
          </a:xfrm>
          <a:prstGeom prst="rect">
            <a:avLst/>
          </a:prstGeom>
        </p:spPr>
        <p:txBody>
          <a:bodyPr vert="horz" wrap="square" lIns="0" tIns="12065" rIns="0" bIns="0" rtlCol="0">
            <a:spAutoFit/>
          </a:bodyPr>
          <a:lstStyle/>
          <a:p>
            <a:pPr marL="12700">
              <a:lnSpc>
                <a:spcPct val="100000"/>
              </a:lnSpc>
              <a:spcBef>
                <a:spcPts val="95"/>
              </a:spcBef>
            </a:pPr>
            <a:r>
              <a:rPr sz="2200" spc="-10" dirty="0">
                <a:solidFill>
                  <a:srgbClr val="D9F0F6"/>
                </a:solidFill>
                <a:latin typeface="Arial Nova Cond" panose="020B0506020202020204" pitchFamily="34" charset="0"/>
                <a:cs typeface="Corbel"/>
              </a:rPr>
              <a:t>Required</a:t>
            </a:r>
            <a:r>
              <a:rPr sz="2200" spc="-30" dirty="0">
                <a:solidFill>
                  <a:srgbClr val="D9F0F6"/>
                </a:solidFill>
                <a:latin typeface="Arial Nova Cond" panose="020B0506020202020204" pitchFamily="34" charset="0"/>
                <a:cs typeface="Corbel"/>
              </a:rPr>
              <a:t> </a:t>
            </a:r>
            <a:r>
              <a:rPr sz="2200" dirty="0">
                <a:solidFill>
                  <a:srgbClr val="D9F0F6"/>
                </a:solidFill>
                <a:latin typeface="Arial Nova Cond" panose="020B0506020202020204" pitchFamily="34" charset="0"/>
                <a:cs typeface="Corbel"/>
              </a:rPr>
              <a:t>training</a:t>
            </a:r>
            <a:r>
              <a:rPr sz="2200" spc="-50" dirty="0">
                <a:solidFill>
                  <a:srgbClr val="D9F0F6"/>
                </a:solidFill>
                <a:latin typeface="Arial Nova Cond" panose="020B0506020202020204" pitchFamily="34" charset="0"/>
                <a:cs typeface="Corbel"/>
              </a:rPr>
              <a:t> </a:t>
            </a:r>
            <a:r>
              <a:rPr sz="2200" dirty="0">
                <a:solidFill>
                  <a:srgbClr val="D9F0F6"/>
                </a:solidFill>
                <a:latin typeface="Arial Nova Cond" panose="020B0506020202020204" pitchFamily="34" charset="0"/>
                <a:cs typeface="Corbel"/>
              </a:rPr>
              <a:t>for</a:t>
            </a:r>
            <a:r>
              <a:rPr sz="2200" spc="-40" dirty="0">
                <a:solidFill>
                  <a:srgbClr val="D9F0F6"/>
                </a:solidFill>
                <a:latin typeface="Arial Nova Cond" panose="020B0506020202020204" pitchFamily="34" charset="0"/>
                <a:cs typeface="Corbel"/>
              </a:rPr>
              <a:t> </a:t>
            </a:r>
            <a:r>
              <a:rPr sz="2200" dirty="0">
                <a:solidFill>
                  <a:srgbClr val="D9F0F6"/>
                </a:solidFill>
                <a:latin typeface="Arial Nova Cond" panose="020B0506020202020204" pitchFamily="34" charset="0"/>
                <a:cs typeface="Corbel"/>
              </a:rPr>
              <a:t>all</a:t>
            </a:r>
            <a:r>
              <a:rPr sz="2200" spc="-55" dirty="0">
                <a:solidFill>
                  <a:srgbClr val="D9F0F6"/>
                </a:solidFill>
                <a:latin typeface="Arial Nova Cond" panose="020B0506020202020204" pitchFamily="34" charset="0"/>
                <a:cs typeface="Corbel"/>
              </a:rPr>
              <a:t> </a:t>
            </a:r>
            <a:r>
              <a:rPr sz="2200" dirty="0">
                <a:solidFill>
                  <a:srgbClr val="D9F0F6"/>
                </a:solidFill>
                <a:latin typeface="Arial Nova Cond" panose="020B0506020202020204" pitchFamily="34" charset="0"/>
                <a:cs typeface="Corbel"/>
              </a:rPr>
              <a:t>potential</a:t>
            </a:r>
            <a:r>
              <a:rPr sz="2200" spc="-55" dirty="0">
                <a:solidFill>
                  <a:srgbClr val="D9F0F6"/>
                </a:solidFill>
                <a:latin typeface="Arial Nova Cond" panose="020B0506020202020204" pitchFamily="34" charset="0"/>
                <a:cs typeface="Corbel"/>
              </a:rPr>
              <a:t> </a:t>
            </a:r>
            <a:r>
              <a:rPr sz="2200" spc="-10" dirty="0">
                <a:solidFill>
                  <a:srgbClr val="D9F0F6"/>
                </a:solidFill>
                <a:latin typeface="Arial Nova Cond" panose="020B0506020202020204" pitchFamily="34" charset="0"/>
                <a:cs typeface="Corbel"/>
              </a:rPr>
              <a:t>applicants</a:t>
            </a:r>
            <a:endParaRPr sz="2200" dirty="0">
              <a:latin typeface="Arial Nova Cond" panose="020B0506020202020204" pitchFamily="34" charset="0"/>
              <a:cs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44424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570"/>
              </a:spcBef>
            </a:pPr>
            <a:endParaRPr sz="3600" dirty="0">
              <a:latin typeface="Times New Roman"/>
              <a:cs typeface="Times New Roman"/>
            </a:endParaRPr>
          </a:p>
          <a:p>
            <a:pPr marL="344170" marR="605155">
              <a:lnSpc>
                <a:spcPct val="90000"/>
              </a:lnSpc>
            </a:pPr>
            <a:r>
              <a:rPr sz="3600" b="1" spc="-50" dirty="0">
                <a:solidFill>
                  <a:srgbClr val="FFFFFF"/>
                </a:solidFill>
                <a:latin typeface="Arial Nova" panose="020B0504020202020204" pitchFamily="34" charset="0"/>
                <a:cs typeface="Corbel"/>
              </a:rPr>
              <a:t>What</a:t>
            </a:r>
            <a:r>
              <a:rPr sz="3600" b="1" spc="-120" dirty="0">
                <a:solidFill>
                  <a:srgbClr val="FFFFFF"/>
                </a:solidFill>
                <a:latin typeface="Arial Nova" panose="020B0504020202020204" pitchFamily="34" charset="0"/>
                <a:cs typeface="Corbel"/>
              </a:rPr>
              <a:t> </a:t>
            </a:r>
            <a:r>
              <a:rPr sz="3600" b="1" spc="-25" dirty="0">
                <a:solidFill>
                  <a:srgbClr val="FFFFFF"/>
                </a:solidFill>
                <a:latin typeface="Arial Nova" panose="020B0504020202020204" pitchFamily="34" charset="0"/>
                <a:cs typeface="Corbel"/>
              </a:rPr>
              <a:t>is </a:t>
            </a:r>
            <a:r>
              <a:rPr sz="3600" b="1" spc="-60" dirty="0">
                <a:solidFill>
                  <a:srgbClr val="FFFFFF"/>
                </a:solidFill>
                <a:latin typeface="Arial Nova" panose="020B0504020202020204" pitchFamily="34" charset="0"/>
                <a:cs typeface="Corbel"/>
              </a:rPr>
              <a:t>required</a:t>
            </a:r>
            <a:r>
              <a:rPr sz="3600" b="1" spc="-110" dirty="0">
                <a:solidFill>
                  <a:srgbClr val="FFFFFF"/>
                </a:solidFill>
                <a:latin typeface="Arial Nova" panose="020B0504020202020204" pitchFamily="34" charset="0"/>
                <a:cs typeface="Corbel"/>
              </a:rPr>
              <a:t> </a:t>
            </a:r>
            <a:r>
              <a:rPr sz="3600" b="1" spc="-55" dirty="0">
                <a:solidFill>
                  <a:srgbClr val="FFFFFF"/>
                </a:solidFill>
                <a:latin typeface="Arial Nova" panose="020B0504020202020204" pitchFamily="34" charset="0"/>
                <a:cs typeface="Corbel"/>
              </a:rPr>
              <a:t>after </a:t>
            </a:r>
            <a:r>
              <a:rPr sz="3600" b="1" dirty="0">
                <a:solidFill>
                  <a:srgbClr val="FFFFFF"/>
                </a:solidFill>
                <a:latin typeface="Arial Nova" panose="020B0504020202020204" pitchFamily="34" charset="0"/>
                <a:cs typeface="Corbel"/>
              </a:rPr>
              <a:t>a</a:t>
            </a:r>
            <a:r>
              <a:rPr sz="3600" b="1" spc="-120" dirty="0">
                <a:solidFill>
                  <a:srgbClr val="FFFFFF"/>
                </a:solidFill>
                <a:latin typeface="Arial Nova" panose="020B0504020202020204" pitchFamily="34" charset="0"/>
                <a:cs typeface="Corbel"/>
              </a:rPr>
              <a:t> </a:t>
            </a:r>
            <a:r>
              <a:rPr sz="3600" b="1" spc="-65" dirty="0">
                <a:solidFill>
                  <a:srgbClr val="FFFFFF"/>
                </a:solidFill>
                <a:latin typeface="Arial Nova" panose="020B0504020202020204" pitchFamily="34" charset="0"/>
                <a:cs typeface="Corbel"/>
              </a:rPr>
              <a:t>grant</a:t>
            </a:r>
            <a:r>
              <a:rPr sz="3600" b="1" spc="-105" dirty="0">
                <a:solidFill>
                  <a:srgbClr val="FFFFFF"/>
                </a:solidFill>
                <a:latin typeface="Arial Nova" panose="020B0504020202020204" pitchFamily="34" charset="0"/>
                <a:cs typeface="Corbel"/>
              </a:rPr>
              <a:t> </a:t>
            </a:r>
            <a:r>
              <a:rPr sz="3600" b="1" spc="-25" dirty="0">
                <a:solidFill>
                  <a:srgbClr val="FFFFFF"/>
                </a:solidFill>
                <a:latin typeface="Arial Nova" panose="020B0504020202020204" pitchFamily="34" charset="0"/>
                <a:cs typeface="Corbel"/>
              </a:rPr>
              <a:t>is </a:t>
            </a:r>
            <a:r>
              <a:rPr sz="3600" b="1" spc="-10" dirty="0">
                <a:solidFill>
                  <a:srgbClr val="FFFFFF"/>
                </a:solidFill>
                <a:latin typeface="Arial Nova" panose="020B0504020202020204" pitchFamily="34" charset="0"/>
                <a:cs typeface="Corbel"/>
              </a:rPr>
              <a:t>awarded?</a:t>
            </a:r>
            <a:endParaRPr sz="3600" b="1" dirty="0">
              <a:latin typeface="Arial Nova" panose="020B0504020202020204" pitchFamily="34" charset="0"/>
              <a:cs typeface="Corbel"/>
            </a:endParaRPr>
          </a:p>
        </p:txBody>
      </p:sp>
      <p:sp>
        <p:nvSpPr>
          <p:cNvPr id="3" name="object 3"/>
          <p:cNvSpPr txBox="1"/>
          <p:nvPr/>
        </p:nvSpPr>
        <p:spPr>
          <a:xfrm>
            <a:off x="3641043" y="666382"/>
            <a:ext cx="8100994" cy="629018"/>
          </a:xfrm>
          <a:prstGeom prst="rect">
            <a:avLst/>
          </a:prstGeom>
        </p:spPr>
        <p:txBody>
          <a:bodyPr vert="horz" wrap="square" lIns="0" tIns="13335" rIns="0" bIns="0" rtlCol="0">
            <a:spAutoFit/>
          </a:bodyPr>
          <a:lstStyle/>
          <a:p>
            <a:pPr marL="12700">
              <a:lnSpc>
                <a:spcPct val="100000"/>
              </a:lnSpc>
              <a:spcBef>
                <a:spcPts val="105"/>
              </a:spcBef>
            </a:pPr>
            <a:r>
              <a:rPr sz="2000" b="1" dirty="0">
                <a:solidFill>
                  <a:schemeClr val="tx1"/>
                </a:solidFill>
                <a:latin typeface="Arial Nova" panose="020B0504020202020204" pitchFamily="34" charset="0"/>
                <a:cs typeface="Arial"/>
              </a:rPr>
              <a:t>After</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grantees</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are</a:t>
            </a:r>
            <a:r>
              <a:rPr sz="2000" b="1" spc="-5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notified</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to</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proceed</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with</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the</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approved</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projects,</a:t>
            </a:r>
            <a:r>
              <a:rPr sz="2000" b="1" spc="-5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grantees</a:t>
            </a:r>
            <a:r>
              <a:rPr sz="2000" b="1" spc="-35"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must:</a:t>
            </a:r>
            <a:endParaRPr sz="2000" b="1" dirty="0">
              <a:solidFill>
                <a:schemeClr val="tx1"/>
              </a:solidFill>
              <a:latin typeface="Arial Nova" panose="020B0504020202020204" pitchFamily="34" charset="0"/>
              <a:cs typeface="Arial"/>
            </a:endParaRPr>
          </a:p>
        </p:txBody>
      </p:sp>
      <p:sp>
        <p:nvSpPr>
          <p:cNvPr id="4" name="object 4"/>
          <p:cNvSpPr txBox="1"/>
          <p:nvPr/>
        </p:nvSpPr>
        <p:spPr>
          <a:xfrm>
            <a:off x="3641043" y="1393017"/>
            <a:ext cx="7945755" cy="4860946"/>
          </a:xfrm>
          <a:prstGeom prst="rect">
            <a:avLst/>
          </a:prstGeom>
        </p:spPr>
        <p:txBody>
          <a:bodyPr vert="horz" wrap="square" lIns="0" tIns="13335" rIns="0" bIns="0" rtlCol="0">
            <a:spAutoFit/>
          </a:bodyPr>
          <a:lstStyle/>
          <a:p>
            <a:pPr marL="354965" indent="-342265">
              <a:lnSpc>
                <a:spcPct val="100000"/>
              </a:lnSpc>
              <a:spcBef>
                <a:spcPts val="105"/>
              </a:spcBef>
              <a:buAutoNum type="arabicPeriod"/>
              <a:tabLst>
                <a:tab pos="354965" algn="l"/>
              </a:tabLst>
            </a:pPr>
            <a:r>
              <a:rPr sz="1750" dirty="0">
                <a:solidFill>
                  <a:schemeClr val="tx1"/>
                </a:solidFill>
                <a:latin typeface="Arial Nova" panose="020B0504020202020204" pitchFamily="34" charset="0"/>
                <a:cs typeface="Arial"/>
              </a:rPr>
              <a:t>Obtain</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all</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applicable</a:t>
            </a:r>
            <a:r>
              <a:rPr sz="1750" spc="-5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federal,</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State,</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and</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local</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permits</a:t>
            </a:r>
            <a:r>
              <a:rPr sz="1750" spc="-4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and</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licenses</a:t>
            </a:r>
            <a:r>
              <a:rPr sz="1750" spc="-5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required</a:t>
            </a:r>
          </a:p>
          <a:p>
            <a:pPr marL="355600">
              <a:lnSpc>
                <a:spcPct val="100000"/>
              </a:lnSpc>
            </a:pPr>
            <a:r>
              <a:rPr sz="1750" dirty="0">
                <a:solidFill>
                  <a:schemeClr val="tx1"/>
                </a:solidFill>
                <a:latin typeface="Arial Nova" panose="020B0504020202020204" pitchFamily="34" charset="0"/>
                <a:cs typeface="Arial"/>
              </a:rPr>
              <a:t>prior</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to</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disbursement</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of</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funds (Rule</a:t>
            </a:r>
            <a:r>
              <a:rPr sz="1750" spc="-35" dirty="0">
                <a:solidFill>
                  <a:schemeClr val="tx1"/>
                </a:solidFill>
                <a:latin typeface="Arial Nova" panose="020B0504020202020204" pitchFamily="34" charset="0"/>
                <a:cs typeface="Arial"/>
              </a:rPr>
              <a:t> </a:t>
            </a:r>
            <a:r>
              <a:rPr lang="en-US" sz="1750" spc="-10" dirty="0">
                <a:solidFill>
                  <a:schemeClr val="tx1"/>
                </a:solidFill>
                <a:latin typeface="Arial Nova" panose="020B0504020202020204" pitchFamily="34" charset="0"/>
                <a:cs typeface="Arial"/>
              </a:rPr>
              <a:t>8 CAR § 110-1008</a:t>
            </a:r>
            <a:r>
              <a:rPr sz="1750" spc="-10" dirty="0">
                <a:solidFill>
                  <a:schemeClr val="tx1"/>
                </a:solidFill>
                <a:latin typeface="Arial Nova" panose="020B0504020202020204" pitchFamily="34" charset="0"/>
                <a:cs typeface="Arial"/>
              </a:rPr>
              <a:t>)</a:t>
            </a:r>
            <a:endParaRPr sz="1750" dirty="0">
              <a:solidFill>
                <a:schemeClr val="tx1"/>
              </a:solidFill>
              <a:latin typeface="Arial Nova" panose="020B0504020202020204" pitchFamily="34" charset="0"/>
              <a:cs typeface="Arial"/>
            </a:endParaRPr>
          </a:p>
          <a:p>
            <a:pPr marL="355600" marR="692150" indent="-342900">
              <a:lnSpc>
                <a:spcPct val="100000"/>
              </a:lnSpc>
              <a:spcBef>
                <a:spcPts val="600"/>
              </a:spcBef>
              <a:buAutoNum type="arabicPeriod" startAt="2"/>
              <a:tabLst>
                <a:tab pos="355600" algn="l"/>
              </a:tabLst>
            </a:pPr>
            <a:r>
              <a:rPr sz="1750" dirty="0">
                <a:solidFill>
                  <a:schemeClr val="tx1"/>
                </a:solidFill>
                <a:latin typeface="Arial Nova" panose="020B0504020202020204" pitchFamily="34" charset="0"/>
                <a:cs typeface="Arial"/>
              </a:rPr>
              <a:t>Obtain</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permission</a:t>
            </a:r>
            <a:r>
              <a:rPr sz="1750" spc="-5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from</a:t>
            </a:r>
            <a:r>
              <a:rPr sz="1750" spc="-4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the</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District</a:t>
            </a:r>
            <a:r>
              <a:rPr sz="1750" spc="-6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board</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before</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making</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any</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changes</a:t>
            </a:r>
            <a:r>
              <a:rPr sz="1750" spc="-35" dirty="0">
                <a:solidFill>
                  <a:schemeClr val="tx1"/>
                </a:solidFill>
                <a:latin typeface="Arial Nova" panose="020B0504020202020204" pitchFamily="34" charset="0"/>
                <a:cs typeface="Arial"/>
              </a:rPr>
              <a:t> </a:t>
            </a:r>
            <a:r>
              <a:rPr sz="1750" spc="-25" dirty="0">
                <a:solidFill>
                  <a:schemeClr val="tx1"/>
                </a:solidFill>
                <a:latin typeface="Arial Nova" panose="020B0504020202020204" pitchFamily="34" charset="0"/>
                <a:cs typeface="Arial"/>
              </a:rPr>
              <a:t>to </a:t>
            </a:r>
            <a:r>
              <a:rPr sz="1750" dirty="0">
                <a:solidFill>
                  <a:schemeClr val="tx1"/>
                </a:solidFill>
                <a:latin typeface="Arial Nova" panose="020B0504020202020204" pitchFamily="34" charset="0"/>
                <a:cs typeface="Arial"/>
              </a:rPr>
              <a:t>approved</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project</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or</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planned</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expenditures</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(Rule</a:t>
            </a:r>
            <a:r>
              <a:rPr sz="1750" spc="-70" dirty="0">
                <a:solidFill>
                  <a:schemeClr val="tx1"/>
                </a:solidFill>
                <a:latin typeface="Arial Nova" panose="020B0504020202020204" pitchFamily="34" charset="0"/>
                <a:cs typeface="Arial"/>
              </a:rPr>
              <a:t> </a:t>
            </a:r>
            <a:r>
              <a:rPr lang="en-US" sz="1750" spc="-10" dirty="0">
                <a:solidFill>
                  <a:schemeClr val="tx1"/>
                </a:solidFill>
                <a:latin typeface="Arial Nova" panose="020B0504020202020204" pitchFamily="34" charset="0"/>
                <a:cs typeface="Arial"/>
              </a:rPr>
              <a:t>8 CAR § 110-1010</a:t>
            </a:r>
            <a:r>
              <a:rPr sz="1750" spc="-10" dirty="0">
                <a:solidFill>
                  <a:schemeClr val="tx1"/>
                </a:solidFill>
                <a:latin typeface="Arial Nova" panose="020B0504020202020204" pitchFamily="34" charset="0"/>
                <a:cs typeface="Arial"/>
              </a:rPr>
              <a:t>)</a:t>
            </a:r>
            <a:endParaRPr sz="1750" dirty="0">
              <a:solidFill>
                <a:schemeClr val="tx1"/>
              </a:solidFill>
              <a:latin typeface="Arial Nova" panose="020B0504020202020204" pitchFamily="34" charset="0"/>
              <a:cs typeface="Arial"/>
            </a:endParaRPr>
          </a:p>
          <a:p>
            <a:pPr marL="354965" indent="-342265">
              <a:lnSpc>
                <a:spcPct val="100000"/>
              </a:lnSpc>
              <a:spcBef>
                <a:spcPts val="600"/>
              </a:spcBef>
              <a:buAutoNum type="arabicPeriod" startAt="2"/>
              <a:tabLst>
                <a:tab pos="354965" algn="l"/>
              </a:tabLst>
            </a:pPr>
            <a:r>
              <a:rPr sz="1750" dirty="0">
                <a:solidFill>
                  <a:schemeClr val="tx1"/>
                </a:solidFill>
                <a:latin typeface="Arial Nova" panose="020B0504020202020204" pitchFamily="34" charset="0"/>
                <a:cs typeface="Arial"/>
              </a:rPr>
              <a:t>Begin</a:t>
            </a:r>
            <a:r>
              <a:rPr sz="1750" spc="-5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approved</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project</a:t>
            </a:r>
            <a:r>
              <a:rPr sz="1750" spc="-4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within</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1</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year</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of</a:t>
            </a:r>
            <a:r>
              <a:rPr sz="1750" spc="-4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authorization</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to</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proceed</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and</a:t>
            </a:r>
            <a:r>
              <a:rPr sz="1750" spc="-30" dirty="0">
                <a:solidFill>
                  <a:schemeClr val="tx1"/>
                </a:solidFill>
                <a:latin typeface="Arial Nova" panose="020B0504020202020204" pitchFamily="34" charset="0"/>
                <a:cs typeface="Arial"/>
              </a:rPr>
              <a:t> </a:t>
            </a:r>
            <a:r>
              <a:rPr sz="1750" spc="-10" dirty="0">
                <a:solidFill>
                  <a:schemeClr val="tx1"/>
                </a:solidFill>
                <a:latin typeface="Arial Nova" panose="020B0504020202020204" pitchFamily="34" charset="0"/>
                <a:cs typeface="Arial"/>
              </a:rPr>
              <a:t>complete</a:t>
            </a:r>
            <a:r>
              <a:rPr lang="en-US" sz="1750" spc="-1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expenditures</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within</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3</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years</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(Rule</a:t>
            </a:r>
            <a:r>
              <a:rPr sz="1750" spc="-25" dirty="0">
                <a:solidFill>
                  <a:schemeClr val="tx1"/>
                </a:solidFill>
                <a:latin typeface="Arial Nova" panose="020B0504020202020204" pitchFamily="34" charset="0"/>
                <a:cs typeface="Arial"/>
              </a:rPr>
              <a:t> </a:t>
            </a:r>
            <a:r>
              <a:rPr lang="en-US" sz="1750" spc="-25" dirty="0">
                <a:solidFill>
                  <a:schemeClr val="tx1"/>
                </a:solidFill>
                <a:latin typeface="Arial Nova" panose="020B0504020202020204" pitchFamily="34" charset="0"/>
                <a:cs typeface="Arial"/>
              </a:rPr>
              <a:t>8 CAR § 110-1012 &amp; 110-1011</a:t>
            </a:r>
            <a:r>
              <a:rPr sz="1750" spc="-10" dirty="0">
                <a:solidFill>
                  <a:schemeClr val="tx1"/>
                </a:solidFill>
                <a:latin typeface="Arial Nova" panose="020B0504020202020204" pitchFamily="34" charset="0"/>
                <a:cs typeface="Arial"/>
              </a:rPr>
              <a:t>)</a:t>
            </a:r>
            <a:endParaRPr sz="1750" dirty="0">
              <a:solidFill>
                <a:schemeClr val="tx1"/>
              </a:solidFill>
              <a:latin typeface="Arial Nova" panose="020B0504020202020204" pitchFamily="34" charset="0"/>
              <a:cs typeface="Arial"/>
            </a:endParaRPr>
          </a:p>
          <a:p>
            <a:pPr marL="355600" marR="97790" indent="-342900">
              <a:lnSpc>
                <a:spcPct val="100000"/>
              </a:lnSpc>
              <a:spcBef>
                <a:spcPts val="605"/>
              </a:spcBef>
              <a:buAutoNum type="arabicPeriod" startAt="4"/>
              <a:tabLst>
                <a:tab pos="355600" algn="l"/>
              </a:tabLst>
            </a:pPr>
            <a:r>
              <a:rPr sz="1750" dirty="0">
                <a:solidFill>
                  <a:schemeClr val="tx1"/>
                </a:solidFill>
                <a:latin typeface="Arial Nova" panose="020B0504020202020204" pitchFamily="34" charset="0"/>
                <a:cs typeface="Arial"/>
              </a:rPr>
              <a:t>Conform</a:t>
            </a:r>
            <a:r>
              <a:rPr sz="1750" spc="-4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to</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all</a:t>
            </a:r>
            <a:r>
              <a:rPr sz="1750" spc="-4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State</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laws</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applicable</a:t>
            </a:r>
            <a:r>
              <a:rPr sz="1750" spc="-5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to</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the</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purchase,</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use</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or</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sale</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of</a:t>
            </a:r>
            <a:r>
              <a:rPr sz="1750" spc="-30" dirty="0">
                <a:solidFill>
                  <a:schemeClr val="tx1"/>
                </a:solidFill>
                <a:latin typeface="Arial Nova" panose="020B0504020202020204" pitchFamily="34" charset="0"/>
                <a:cs typeface="Arial"/>
              </a:rPr>
              <a:t> </a:t>
            </a:r>
            <a:r>
              <a:rPr sz="1750" spc="-10" dirty="0">
                <a:solidFill>
                  <a:schemeClr val="tx1"/>
                </a:solidFill>
                <a:latin typeface="Arial Nova" panose="020B0504020202020204" pitchFamily="34" charset="0"/>
                <a:cs typeface="Arial"/>
              </a:rPr>
              <a:t>equipment </a:t>
            </a:r>
            <a:r>
              <a:rPr sz="1750" dirty="0">
                <a:solidFill>
                  <a:schemeClr val="tx1"/>
                </a:solidFill>
                <a:latin typeface="Arial Nova" panose="020B0504020202020204" pitchFamily="34" charset="0"/>
                <a:cs typeface="Arial"/>
              </a:rPr>
              <a:t>and</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facilities</a:t>
            </a:r>
            <a:r>
              <a:rPr sz="1750" spc="-6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secured</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with</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State</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funding</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(Rule</a:t>
            </a:r>
            <a:r>
              <a:rPr sz="1750" spc="-50" dirty="0">
                <a:solidFill>
                  <a:schemeClr val="tx1"/>
                </a:solidFill>
                <a:latin typeface="Arial Nova" panose="020B0504020202020204" pitchFamily="34" charset="0"/>
                <a:cs typeface="Arial"/>
              </a:rPr>
              <a:t> </a:t>
            </a:r>
            <a:r>
              <a:rPr lang="en-US" sz="1750" spc="-10" dirty="0">
                <a:solidFill>
                  <a:schemeClr val="tx1"/>
                </a:solidFill>
                <a:latin typeface="Arial Nova" panose="020B0504020202020204" pitchFamily="34" charset="0"/>
                <a:cs typeface="Arial"/>
              </a:rPr>
              <a:t>8 CAR § 110-1020</a:t>
            </a:r>
            <a:r>
              <a:rPr sz="1750" spc="-10" dirty="0">
                <a:solidFill>
                  <a:schemeClr val="tx1"/>
                </a:solidFill>
                <a:latin typeface="Arial Nova" panose="020B0504020202020204" pitchFamily="34" charset="0"/>
                <a:cs typeface="Arial"/>
              </a:rPr>
              <a:t>)</a:t>
            </a:r>
            <a:endParaRPr sz="1750" dirty="0">
              <a:solidFill>
                <a:schemeClr val="tx1"/>
              </a:solidFill>
              <a:latin typeface="Arial Nova" panose="020B0504020202020204" pitchFamily="34" charset="0"/>
              <a:cs typeface="Arial"/>
            </a:endParaRPr>
          </a:p>
          <a:p>
            <a:pPr marL="355600" marR="137160" indent="-342900">
              <a:lnSpc>
                <a:spcPct val="100000"/>
              </a:lnSpc>
              <a:spcBef>
                <a:spcPts val="600"/>
              </a:spcBef>
              <a:buAutoNum type="arabicPeriod" startAt="4"/>
              <a:tabLst>
                <a:tab pos="355600" algn="l"/>
              </a:tabLst>
            </a:pPr>
            <a:r>
              <a:rPr sz="1750" dirty="0">
                <a:solidFill>
                  <a:schemeClr val="tx1"/>
                </a:solidFill>
                <a:latin typeface="Arial Nova" panose="020B0504020202020204" pitchFamily="34" charset="0"/>
                <a:cs typeface="Arial"/>
              </a:rPr>
              <a:t>Actively</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seek</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to</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market</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or</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reuse</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the</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materials</a:t>
            </a:r>
            <a:r>
              <a:rPr sz="1750" spc="-4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diverted</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under</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the</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grant</a:t>
            </a:r>
            <a:r>
              <a:rPr sz="1750" spc="-30" dirty="0">
                <a:solidFill>
                  <a:schemeClr val="tx1"/>
                </a:solidFill>
                <a:latin typeface="Arial Nova" panose="020B0504020202020204" pitchFamily="34" charset="0"/>
                <a:cs typeface="Arial"/>
              </a:rPr>
              <a:t> </a:t>
            </a:r>
            <a:r>
              <a:rPr sz="1750" spc="-10" dirty="0">
                <a:solidFill>
                  <a:schemeClr val="tx1"/>
                </a:solidFill>
                <a:latin typeface="Arial Nova" panose="020B0504020202020204" pitchFamily="34" charset="0"/>
                <a:cs typeface="Arial"/>
              </a:rPr>
              <a:t>project </a:t>
            </a:r>
            <a:r>
              <a:rPr sz="1750" dirty="0">
                <a:solidFill>
                  <a:schemeClr val="tx1"/>
                </a:solidFill>
                <a:latin typeface="Arial Nova" panose="020B0504020202020204" pitchFamily="34" charset="0"/>
                <a:cs typeface="Arial"/>
              </a:rPr>
              <a:t>for</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at</a:t>
            </a:r>
            <a:r>
              <a:rPr sz="1750" spc="-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least</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3</a:t>
            </a:r>
            <a:r>
              <a:rPr sz="1750" spc="-1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years</a:t>
            </a:r>
            <a:r>
              <a:rPr sz="1750" spc="-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(Rule</a:t>
            </a:r>
            <a:r>
              <a:rPr sz="1750" spc="-40" dirty="0">
                <a:solidFill>
                  <a:schemeClr val="tx1"/>
                </a:solidFill>
                <a:latin typeface="Arial Nova" panose="020B0504020202020204" pitchFamily="34" charset="0"/>
                <a:cs typeface="Arial"/>
              </a:rPr>
              <a:t> </a:t>
            </a:r>
            <a:r>
              <a:rPr lang="en-US" sz="1750" spc="-10" dirty="0">
                <a:solidFill>
                  <a:schemeClr val="tx1"/>
                </a:solidFill>
                <a:latin typeface="Arial Nova" panose="020B0504020202020204" pitchFamily="34" charset="0"/>
                <a:cs typeface="Arial"/>
              </a:rPr>
              <a:t>8 CAR § 110-1015</a:t>
            </a:r>
            <a:r>
              <a:rPr sz="1750" spc="-10" dirty="0">
                <a:solidFill>
                  <a:schemeClr val="tx1"/>
                </a:solidFill>
                <a:latin typeface="Arial Nova" panose="020B0504020202020204" pitchFamily="34" charset="0"/>
                <a:cs typeface="Arial"/>
              </a:rPr>
              <a:t>)</a:t>
            </a:r>
            <a:endParaRPr sz="1750" dirty="0">
              <a:solidFill>
                <a:schemeClr val="tx1"/>
              </a:solidFill>
              <a:latin typeface="Arial Nova" panose="020B0504020202020204" pitchFamily="34" charset="0"/>
              <a:cs typeface="Arial"/>
            </a:endParaRPr>
          </a:p>
          <a:p>
            <a:pPr marL="355600" marR="5080" indent="-342900">
              <a:lnSpc>
                <a:spcPct val="100000"/>
              </a:lnSpc>
              <a:spcBef>
                <a:spcPts val="600"/>
              </a:spcBef>
              <a:buAutoNum type="arabicPeriod" startAt="4"/>
              <a:tabLst>
                <a:tab pos="355600" algn="l"/>
              </a:tabLst>
            </a:pPr>
            <a:r>
              <a:rPr sz="1750" dirty="0">
                <a:solidFill>
                  <a:schemeClr val="tx1"/>
                </a:solidFill>
                <a:latin typeface="Arial Nova" panose="020B0504020202020204" pitchFamily="34" charset="0"/>
                <a:cs typeface="Arial"/>
              </a:rPr>
              <a:t>Submit</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documentation</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from</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vendors</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for</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payment</a:t>
            </a:r>
            <a:r>
              <a:rPr sz="1750" spc="-1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by</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the</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District</a:t>
            </a:r>
            <a:r>
              <a:rPr sz="1750" spc="-6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OR</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pay</a:t>
            </a:r>
            <a:r>
              <a:rPr sz="1750" spc="-20" dirty="0">
                <a:solidFill>
                  <a:schemeClr val="tx1"/>
                </a:solidFill>
                <a:latin typeface="Arial Nova" panose="020B0504020202020204" pitchFamily="34" charset="0"/>
                <a:cs typeface="Arial"/>
              </a:rPr>
              <a:t> </a:t>
            </a:r>
            <a:r>
              <a:rPr sz="1750" spc="-10" dirty="0">
                <a:solidFill>
                  <a:schemeClr val="tx1"/>
                </a:solidFill>
                <a:latin typeface="Arial Nova" panose="020B0504020202020204" pitchFamily="34" charset="0"/>
                <a:cs typeface="Arial"/>
              </a:rPr>
              <a:t>invoice </a:t>
            </a:r>
            <a:r>
              <a:rPr sz="1750" dirty="0">
                <a:solidFill>
                  <a:schemeClr val="tx1"/>
                </a:solidFill>
                <a:latin typeface="Arial Nova" panose="020B0504020202020204" pitchFamily="34" charset="0"/>
                <a:cs typeface="Arial"/>
              </a:rPr>
              <a:t>and</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submit</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for</a:t>
            </a:r>
            <a:r>
              <a:rPr sz="1750" spc="-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reimbursement.</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(Rule</a:t>
            </a:r>
            <a:r>
              <a:rPr sz="1750" spc="-40" dirty="0">
                <a:solidFill>
                  <a:schemeClr val="tx1"/>
                </a:solidFill>
                <a:latin typeface="Arial Nova" panose="020B0504020202020204" pitchFamily="34" charset="0"/>
                <a:cs typeface="Arial"/>
              </a:rPr>
              <a:t> </a:t>
            </a:r>
            <a:r>
              <a:rPr lang="en-US" sz="1750" spc="-10" dirty="0">
                <a:solidFill>
                  <a:schemeClr val="tx1"/>
                </a:solidFill>
                <a:latin typeface="Arial Nova" panose="020B0504020202020204" pitchFamily="34" charset="0"/>
                <a:cs typeface="Arial"/>
              </a:rPr>
              <a:t>8 CAR § 110-1009</a:t>
            </a:r>
            <a:r>
              <a:rPr sz="1750" spc="-10" dirty="0">
                <a:solidFill>
                  <a:schemeClr val="tx1"/>
                </a:solidFill>
                <a:latin typeface="Arial Nova" panose="020B0504020202020204" pitchFamily="34" charset="0"/>
                <a:cs typeface="Arial"/>
              </a:rPr>
              <a:t>)</a:t>
            </a:r>
            <a:endParaRPr sz="1750" dirty="0">
              <a:solidFill>
                <a:schemeClr val="tx1"/>
              </a:solidFill>
              <a:latin typeface="Arial Nova" panose="020B0504020202020204" pitchFamily="34" charset="0"/>
              <a:cs typeface="Arial"/>
            </a:endParaRPr>
          </a:p>
          <a:p>
            <a:pPr marL="355600" marR="38100" indent="-342900">
              <a:lnSpc>
                <a:spcPct val="100000"/>
              </a:lnSpc>
              <a:spcBef>
                <a:spcPts val="600"/>
              </a:spcBef>
              <a:buAutoNum type="arabicPeriod" startAt="4"/>
              <a:tabLst>
                <a:tab pos="355600" algn="l"/>
              </a:tabLst>
            </a:pPr>
            <a:r>
              <a:rPr sz="1750" dirty="0">
                <a:solidFill>
                  <a:schemeClr val="tx1"/>
                </a:solidFill>
                <a:latin typeface="Arial Nova" panose="020B0504020202020204" pitchFamily="34" charset="0"/>
                <a:cs typeface="Arial"/>
              </a:rPr>
              <a:t>Submit</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copies</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of</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all</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bids,</a:t>
            </a:r>
            <a:r>
              <a:rPr sz="1750" spc="-4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paid</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invoices,</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and</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canceled</a:t>
            </a:r>
            <a:r>
              <a:rPr sz="1750" spc="-3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checks</a:t>
            </a:r>
            <a:r>
              <a:rPr sz="1750" spc="-3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pertinent</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to</a:t>
            </a:r>
            <a:r>
              <a:rPr sz="1750" spc="-25" dirty="0">
                <a:solidFill>
                  <a:schemeClr val="tx1"/>
                </a:solidFill>
                <a:latin typeface="Arial Nova" panose="020B0504020202020204" pitchFamily="34" charset="0"/>
                <a:cs typeface="Arial"/>
              </a:rPr>
              <a:t> </a:t>
            </a:r>
            <a:r>
              <a:rPr sz="1750" spc="-10" dirty="0">
                <a:solidFill>
                  <a:schemeClr val="tx1"/>
                </a:solidFill>
                <a:latin typeface="Arial Nova" panose="020B0504020202020204" pitchFamily="34" charset="0"/>
                <a:cs typeface="Arial"/>
              </a:rPr>
              <a:t>grant </a:t>
            </a:r>
            <a:r>
              <a:rPr sz="1750" dirty="0">
                <a:solidFill>
                  <a:schemeClr val="tx1"/>
                </a:solidFill>
                <a:latin typeface="Arial Nova" panose="020B0504020202020204" pitchFamily="34" charset="0"/>
                <a:cs typeface="Arial"/>
              </a:rPr>
              <a:t>project</a:t>
            </a:r>
            <a:r>
              <a:rPr sz="1750" spc="-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(Rule</a:t>
            </a:r>
            <a:r>
              <a:rPr sz="1750" spc="-25" dirty="0">
                <a:solidFill>
                  <a:schemeClr val="tx1"/>
                </a:solidFill>
                <a:latin typeface="Arial Nova" panose="020B0504020202020204" pitchFamily="34" charset="0"/>
                <a:cs typeface="Arial"/>
              </a:rPr>
              <a:t> </a:t>
            </a:r>
            <a:r>
              <a:rPr lang="en-US" sz="1750" spc="-10" dirty="0">
                <a:solidFill>
                  <a:schemeClr val="tx1"/>
                </a:solidFill>
                <a:latin typeface="Arial Nova" panose="020B0504020202020204" pitchFamily="34" charset="0"/>
                <a:cs typeface="Arial"/>
              </a:rPr>
              <a:t>8 CAR § 110-1024</a:t>
            </a:r>
            <a:r>
              <a:rPr sz="1750" spc="-10" dirty="0">
                <a:solidFill>
                  <a:schemeClr val="tx1"/>
                </a:solidFill>
                <a:latin typeface="Arial Nova" panose="020B0504020202020204" pitchFamily="34" charset="0"/>
                <a:cs typeface="Arial"/>
              </a:rPr>
              <a:t>)</a:t>
            </a:r>
            <a:endParaRPr sz="1750" dirty="0">
              <a:solidFill>
                <a:schemeClr val="tx1"/>
              </a:solidFill>
              <a:latin typeface="Arial Nova" panose="020B0504020202020204" pitchFamily="34" charset="0"/>
              <a:cs typeface="Arial"/>
            </a:endParaRPr>
          </a:p>
          <a:p>
            <a:pPr marL="354965" indent="-342265">
              <a:lnSpc>
                <a:spcPct val="100000"/>
              </a:lnSpc>
              <a:spcBef>
                <a:spcPts val="600"/>
              </a:spcBef>
              <a:buAutoNum type="arabicPeriod" startAt="4"/>
              <a:tabLst>
                <a:tab pos="354965" algn="l"/>
              </a:tabLst>
            </a:pPr>
            <a:r>
              <a:rPr sz="1750" dirty="0">
                <a:solidFill>
                  <a:schemeClr val="tx1"/>
                </a:solidFill>
                <a:latin typeface="Arial Nova" panose="020B0504020202020204" pitchFamily="34" charset="0"/>
                <a:cs typeface="Arial"/>
              </a:rPr>
              <a:t>Submit</a:t>
            </a:r>
            <a:r>
              <a:rPr sz="1750" spc="-5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annual</a:t>
            </a:r>
            <a:r>
              <a:rPr sz="1750" spc="-5" dirty="0">
                <a:solidFill>
                  <a:schemeClr val="tx1"/>
                </a:solidFill>
                <a:latin typeface="Arial Nova" panose="020B0504020202020204" pitchFamily="34" charset="0"/>
                <a:cs typeface="Arial"/>
              </a:rPr>
              <a:t> </a:t>
            </a:r>
            <a:r>
              <a:rPr sz="1750" spc="-10" dirty="0">
                <a:solidFill>
                  <a:schemeClr val="tx1"/>
                </a:solidFill>
                <a:latin typeface="Arial Nova" panose="020B0504020202020204" pitchFamily="34" charset="0"/>
                <a:cs typeface="Arial"/>
              </a:rPr>
              <a:t>Recycling</a:t>
            </a:r>
            <a:r>
              <a:rPr sz="1750" spc="-11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Activity</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Survey</a:t>
            </a:r>
            <a:r>
              <a:rPr sz="1750" spc="-2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and</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Progress</a:t>
            </a:r>
            <a:r>
              <a:rPr sz="1750" spc="-2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Reports</a:t>
            </a:r>
            <a:r>
              <a:rPr sz="1750" spc="-15"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as</a:t>
            </a:r>
            <a:r>
              <a:rPr sz="1750" spc="-10" dirty="0">
                <a:solidFill>
                  <a:schemeClr val="tx1"/>
                </a:solidFill>
                <a:latin typeface="Arial Nova" panose="020B0504020202020204" pitchFamily="34" charset="0"/>
                <a:cs typeface="Arial"/>
              </a:rPr>
              <a:t> required</a:t>
            </a:r>
            <a:endParaRPr sz="1750" dirty="0">
              <a:solidFill>
                <a:schemeClr val="tx1"/>
              </a:solidFill>
              <a:latin typeface="Arial Nova" panose="020B0504020202020204" pitchFamily="34" charset="0"/>
              <a:cs typeface="Arial"/>
            </a:endParaRPr>
          </a:p>
          <a:p>
            <a:pPr marL="355600">
              <a:lnSpc>
                <a:spcPct val="100000"/>
              </a:lnSpc>
              <a:spcBef>
                <a:spcPts val="5"/>
              </a:spcBef>
            </a:pPr>
            <a:r>
              <a:rPr sz="1750" dirty="0">
                <a:solidFill>
                  <a:schemeClr val="tx1"/>
                </a:solidFill>
                <a:latin typeface="Arial Nova" panose="020B0504020202020204" pitchFamily="34" charset="0"/>
                <a:cs typeface="Arial"/>
              </a:rPr>
              <a:t>(Rule</a:t>
            </a:r>
            <a:r>
              <a:rPr sz="1750" spc="-45" dirty="0">
                <a:solidFill>
                  <a:schemeClr val="tx1"/>
                </a:solidFill>
                <a:latin typeface="Arial Nova" panose="020B0504020202020204" pitchFamily="34" charset="0"/>
                <a:cs typeface="Arial"/>
              </a:rPr>
              <a:t> </a:t>
            </a:r>
            <a:r>
              <a:rPr lang="en-US" sz="1750" dirty="0">
                <a:solidFill>
                  <a:schemeClr val="tx1"/>
                </a:solidFill>
                <a:latin typeface="Arial Nova" panose="020B0504020202020204" pitchFamily="34" charset="0"/>
                <a:cs typeface="Arial"/>
              </a:rPr>
              <a:t>8 CAR § 110-1025</a:t>
            </a:r>
            <a:r>
              <a:rPr sz="1750" spc="-10" dirty="0">
                <a:solidFill>
                  <a:schemeClr val="tx1"/>
                </a:solidFill>
                <a:latin typeface="Arial Nova" panose="020B0504020202020204" pitchFamily="34" charset="0"/>
                <a:cs typeface="Arial"/>
              </a:rPr>
              <a:t> </a:t>
            </a:r>
            <a:r>
              <a:rPr sz="1750" dirty="0">
                <a:solidFill>
                  <a:schemeClr val="tx1"/>
                </a:solidFill>
                <a:latin typeface="Arial Nova" panose="020B0504020202020204" pitchFamily="34" charset="0"/>
                <a:cs typeface="Arial"/>
              </a:rPr>
              <a:t>&amp;</a:t>
            </a:r>
            <a:r>
              <a:rPr sz="1750" spc="-25" dirty="0">
                <a:solidFill>
                  <a:schemeClr val="tx1"/>
                </a:solidFill>
                <a:latin typeface="Arial Nova" panose="020B0504020202020204" pitchFamily="34" charset="0"/>
                <a:cs typeface="Arial"/>
              </a:rPr>
              <a:t> </a:t>
            </a:r>
            <a:r>
              <a:rPr lang="en-US" sz="1750" spc="-10" dirty="0">
                <a:solidFill>
                  <a:schemeClr val="tx1"/>
                </a:solidFill>
                <a:latin typeface="Arial Nova" panose="020B0504020202020204" pitchFamily="34" charset="0"/>
                <a:cs typeface="Arial"/>
              </a:rPr>
              <a:t>110-1026</a:t>
            </a:r>
            <a:r>
              <a:rPr sz="1750" spc="-10" dirty="0">
                <a:solidFill>
                  <a:schemeClr val="tx1"/>
                </a:solidFill>
                <a:latin typeface="Arial Nova" panose="020B0504020202020204" pitchFamily="34" charset="0"/>
                <a:cs typeface="Arial"/>
              </a:rPr>
              <a:t>)</a:t>
            </a:r>
            <a:endParaRPr sz="1750" dirty="0">
              <a:solidFill>
                <a:schemeClr val="tx1"/>
              </a:solidFill>
              <a:latin typeface="Arial Nova" panose="020B0504020202020204" pitchFamily="34" charset="0"/>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44424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570"/>
              </a:spcBef>
            </a:pPr>
            <a:endParaRPr sz="3600" dirty="0">
              <a:latin typeface="Times New Roman"/>
              <a:cs typeface="Times New Roman"/>
            </a:endParaRPr>
          </a:p>
          <a:p>
            <a:pPr marL="344170" marR="954405">
              <a:lnSpc>
                <a:spcPct val="90000"/>
              </a:lnSpc>
            </a:pPr>
            <a:r>
              <a:rPr sz="3600" b="1" spc="-60" dirty="0">
                <a:solidFill>
                  <a:srgbClr val="FFFFFF"/>
                </a:solidFill>
                <a:latin typeface="Arial Nova" panose="020B0504020202020204" pitchFamily="34" charset="0"/>
                <a:cs typeface="Corbel"/>
              </a:rPr>
              <a:t>Where</a:t>
            </a:r>
            <a:r>
              <a:rPr sz="3600" b="1" spc="-125" dirty="0">
                <a:solidFill>
                  <a:srgbClr val="FFFFFF"/>
                </a:solidFill>
                <a:latin typeface="Arial Nova" panose="020B0504020202020204" pitchFamily="34" charset="0"/>
                <a:cs typeface="Corbel"/>
              </a:rPr>
              <a:t> </a:t>
            </a:r>
            <a:r>
              <a:rPr sz="3600" b="1" spc="-45" dirty="0">
                <a:solidFill>
                  <a:srgbClr val="FFFFFF"/>
                </a:solidFill>
                <a:latin typeface="Arial Nova" panose="020B0504020202020204" pitchFamily="34" charset="0"/>
                <a:cs typeface="Corbel"/>
              </a:rPr>
              <a:t>can</a:t>
            </a:r>
            <a:r>
              <a:rPr sz="3600" b="1" spc="-105" dirty="0">
                <a:solidFill>
                  <a:srgbClr val="FFFFFF"/>
                </a:solidFill>
                <a:latin typeface="Arial Nova" panose="020B0504020202020204" pitchFamily="34" charset="0"/>
                <a:cs typeface="Corbel"/>
              </a:rPr>
              <a:t> </a:t>
            </a:r>
            <a:r>
              <a:rPr sz="3600" b="1" spc="-50" dirty="0">
                <a:solidFill>
                  <a:srgbClr val="FFFFFF"/>
                </a:solidFill>
                <a:latin typeface="Arial Nova" panose="020B0504020202020204" pitchFamily="34" charset="0"/>
                <a:cs typeface="Corbel"/>
              </a:rPr>
              <a:t>I </a:t>
            </a:r>
            <a:r>
              <a:rPr sz="3600" b="1" spc="-55" dirty="0">
                <a:solidFill>
                  <a:srgbClr val="FFFFFF"/>
                </a:solidFill>
                <a:latin typeface="Arial Nova" panose="020B0504020202020204" pitchFamily="34" charset="0"/>
                <a:cs typeface="Corbel"/>
              </a:rPr>
              <a:t>find</a:t>
            </a:r>
            <a:r>
              <a:rPr sz="3600" b="1" spc="-110" dirty="0">
                <a:solidFill>
                  <a:srgbClr val="FFFFFF"/>
                </a:solidFill>
                <a:latin typeface="Arial Nova" panose="020B0504020202020204" pitchFamily="34" charset="0"/>
                <a:cs typeface="Corbel"/>
              </a:rPr>
              <a:t> </a:t>
            </a:r>
            <a:r>
              <a:rPr sz="3600" b="1" spc="-25" dirty="0">
                <a:solidFill>
                  <a:srgbClr val="FFFFFF"/>
                </a:solidFill>
                <a:latin typeface="Arial Nova" panose="020B0504020202020204" pitchFamily="34" charset="0"/>
                <a:cs typeface="Corbel"/>
              </a:rPr>
              <a:t>the </a:t>
            </a:r>
            <a:r>
              <a:rPr sz="3600" b="1" spc="-10" dirty="0">
                <a:solidFill>
                  <a:srgbClr val="FFFFFF"/>
                </a:solidFill>
                <a:latin typeface="Arial Nova" panose="020B0504020202020204" pitchFamily="34" charset="0"/>
                <a:cs typeface="Corbel"/>
              </a:rPr>
              <a:t>required forms?</a:t>
            </a:r>
            <a:endParaRPr sz="3600" b="1" dirty="0">
              <a:latin typeface="Arial Nova" panose="020B0504020202020204" pitchFamily="34" charset="0"/>
              <a:cs typeface="Corbel"/>
            </a:endParaRPr>
          </a:p>
        </p:txBody>
      </p:sp>
      <p:sp>
        <p:nvSpPr>
          <p:cNvPr id="3" name="object 3"/>
          <p:cNvSpPr txBox="1">
            <a:spLocks noGrp="1"/>
          </p:cNvSpPr>
          <p:nvPr>
            <p:ph type="title"/>
          </p:nvPr>
        </p:nvSpPr>
        <p:spPr>
          <a:xfrm>
            <a:off x="3919061" y="1905000"/>
            <a:ext cx="7357428" cy="894476"/>
          </a:xfrm>
          <a:prstGeom prst="rect">
            <a:avLst/>
          </a:prstGeom>
        </p:spPr>
        <p:txBody>
          <a:bodyPr vert="horz" wrap="square" lIns="0" tIns="47625" rIns="0" bIns="0" rtlCol="0">
            <a:spAutoFit/>
          </a:bodyPr>
          <a:lstStyle/>
          <a:p>
            <a:pPr marL="12700" marR="5080" algn="ctr">
              <a:lnSpc>
                <a:spcPts val="2160"/>
              </a:lnSpc>
              <a:spcBef>
                <a:spcPts val="375"/>
              </a:spcBef>
            </a:pPr>
            <a:r>
              <a:rPr sz="2400" b="1" dirty="0">
                <a:solidFill>
                  <a:schemeClr val="tx1"/>
                </a:solidFill>
                <a:latin typeface="Arial Nova" panose="020B0504020202020204" pitchFamily="34" charset="0"/>
                <a:cs typeface="Arial"/>
              </a:rPr>
              <a:t>All</a:t>
            </a:r>
            <a:r>
              <a:rPr sz="2400" b="1" spc="-30"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documents</a:t>
            </a:r>
            <a:r>
              <a:rPr sz="2400" b="1" spc="-60"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needed</a:t>
            </a:r>
            <a:r>
              <a:rPr sz="2400" b="1" spc="-45"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for</a:t>
            </a:r>
            <a:r>
              <a:rPr sz="2400" b="1" spc="-55"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the</a:t>
            </a:r>
            <a:r>
              <a:rPr sz="2400" b="1" spc="-45"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grant</a:t>
            </a:r>
            <a:r>
              <a:rPr sz="2400" b="1" spc="-50"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round</a:t>
            </a:r>
            <a:r>
              <a:rPr sz="2400" b="1" spc="-50"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will</a:t>
            </a:r>
            <a:r>
              <a:rPr sz="2400" b="1" spc="-5"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be</a:t>
            </a:r>
            <a:r>
              <a:rPr sz="2400" b="1" spc="-40"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available</a:t>
            </a:r>
            <a:r>
              <a:rPr sz="2400" b="1" spc="-20" dirty="0">
                <a:solidFill>
                  <a:schemeClr val="tx1"/>
                </a:solidFill>
                <a:latin typeface="Arial Nova" panose="020B0504020202020204" pitchFamily="34" charset="0"/>
                <a:cs typeface="Arial"/>
              </a:rPr>
              <a:t> </a:t>
            </a:r>
            <a:r>
              <a:rPr sz="2400" b="1" spc="-25" dirty="0">
                <a:solidFill>
                  <a:schemeClr val="tx1"/>
                </a:solidFill>
                <a:latin typeface="Arial Nova" panose="020B0504020202020204" pitchFamily="34" charset="0"/>
                <a:cs typeface="Arial"/>
              </a:rPr>
              <a:t>on </a:t>
            </a:r>
            <a:r>
              <a:rPr sz="2400" b="1" dirty="0">
                <a:solidFill>
                  <a:schemeClr val="tx1"/>
                </a:solidFill>
                <a:latin typeface="Arial Nova" panose="020B0504020202020204" pitchFamily="34" charset="0"/>
                <a:cs typeface="Arial"/>
              </a:rPr>
              <a:t>the</a:t>
            </a:r>
            <a:r>
              <a:rPr sz="2400" b="1" spc="-70"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District’s</a:t>
            </a:r>
            <a:r>
              <a:rPr sz="2400" b="1" spc="-70" dirty="0">
                <a:solidFill>
                  <a:schemeClr val="tx1"/>
                </a:solidFill>
                <a:latin typeface="Arial Nova" panose="020B0504020202020204" pitchFamily="34" charset="0"/>
                <a:cs typeface="Arial"/>
              </a:rPr>
              <a:t> </a:t>
            </a:r>
            <a:r>
              <a:rPr sz="2400" b="1" dirty="0">
                <a:solidFill>
                  <a:schemeClr val="tx1"/>
                </a:solidFill>
                <a:latin typeface="Arial Nova" panose="020B0504020202020204" pitchFamily="34" charset="0"/>
                <a:cs typeface="Arial"/>
              </a:rPr>
              <a:t>Website</a:t>
            </a:r>
            <a:r>
              <a:rPr sz="2400" b="1" spc="-80" dirty="0">
                <a:solidFill>
                  <a:schemeClr val="tx1"/>
                </a:solidFill>
                <a:latin typeface="Arial Nova" panose="020B0504020202020204" pitchFamily="34" charset="0"/>
                <a:cs typeface="Arial"/>
              </a:rPr>
              <a:t> </a:t>
            </a:r>
            <a:r>
              <a:rPr sz="2400" b="1" spc="-25" dirty="0">
                <a:solidFill>
                  <a:schemeClr val="tx1"/>
                </a:solidFill>
                <a:latin typeface="Arial Nova" panose="020B0504020202020204" pitchFamily="34" charset="0"/>
                <a:cs typeface="Arial"/>
              </a:rPr>
              <a:t>a</a:t>
            </a:r>
            <a:r>
              <a:rPr lang="en-US" sz="2400" b="1" spc="-25" dirty="0">
                <a:solidFill>
                  <a:schemeClr val="tx1"/>
                </a:solidFill>
                <a:latin typeface="Arial Nova" panose="020B0504020202020204" pitchFamily="34" charset="0"/>
                <a:cs typeface="Arial"/>
              </a:rPr>
              <a:t>t:</a:t>
            </a:r>
            <a:r>
              <a:rPr sz="2400" b="1" spc="-25" dirty="0">
                <a:solidFill>
                  <a:schemeClr val="tx1"/>
                </a:solidFill>
                <a:latin typeface="Arial Nova" panose="020B0504020202020204" pitchFamily="34" charset="0"/>
                <a:cs typeface="Arial"/>
              </a:rPr>
              <a:t> </a:t>
            </a:r>
            <a:r>
              <a:rPr sz="2400" b="1" u="sng" spc="-10" dirty="0">
                <a:solidFill>
                  <a:schemeClr val="accent5"/>
                </a:solidFill>
                <a:uFill>
                  <a:solidFill>
                    <a:srgbClr val="90BA22"/>
                  </a:solidFill>
                </a:uFill>
                <a:latin typeface="Arial Nova" panose="020B0504020202020204" pitchFamily="34" charset="0"/>
                <a:cs typeface="Arial"/>
                <a:hlinkClick r:id="rId3">
                  <a:extLst>
                    <a:ext uri="{A12FA001-AC4F-418D-AE19-62706E023703}">
                      <ahyp:hlinkClr xmlns:ahyp="http://schemas.microsoft.com/office/drawing/2018/hyperlinkcolor" val="tx"/>
                    </a:ext>
                  </a:extLst>
                </a:hlinkClick>
              </a:rPr>
              <a:t>www.bentoncountyrecycles.org/recycling-grants</a:t>
            </a:r>
            <a:endParaRPr sz="2400" b="1" dirty="0">
              <a:solidFill>
                <a:schemeClr val="accent5"/>
              </a:solidFill>
              <a:latin typeface="Arial Nova" panose="020B0504020202020204" pitchFamily="34" charset="0"/>
              <a:cs typeface="Arial"/>
            </a:endParaRPr>
          </a:p>
        </p:txBody>
      </p:sp>
      <p:sp>
        <p:nvSpPr>
          <p:cNvPr id="4" name="object 4"/>
          <p:cNvSpPr txBox="1"/>
          <p:nvPr/>
        </p:nvSpPr>
        <p:spPr>
          <a:xfrm>
            <a:off x="4594225" y="3182644"/>
            <a:ext cx="3003550" cy="1751762"/>
          </a:xfrm>
          <a:prstGeom prst="rect">
            <a:avLst/>
          </a:prstGeom>
        </p:spPr>
        <p:txBody>
          <a:bodyPr vert="horz" wrap="square" lIns="0" tIns="134620" rIns="0" bIns="0" rtlCol="0">
            <a:spAutoFit/>
          </a:bodyPr>
          <a:lstStyle/>
          <a:p>
            <a:pPr marL="194945" indent="-182245">
              <a:lnSpc>
                <a:spcPct val="100000"/>
              </a:lnSpc>
              <a:spcBef>
                <a:spcPts val="1060"/>
              </a:spcBef>
              <a:buClr>
                <a:srgbClr val="40B9D2"/>
              </a:buClr>
              <a:buFont typeface="Wingdings 2"/>
              <a:buChar char=""/>
              <a:tabLst>
                <a:tab pos="194945" algn="l"/>
              </a:tabLst>
            </a:pPr>
            <a:r>
              <a:rPr sz="2000" spc="-10" dirty="0">
                <a:solidFill>
                  <a:schemeClr val="tx1"/>
                </a:solidFill>
                <a:latin typeface="Arial Nova" panose="020B0504020202020204" pitchFamily="34" charset="0"/>
                <a:cs typeface="Arial"/>
              </a:rPr>
              <a:t>Grant</a:t>
            </a:r>
            <a:r>
              <a:rPr sz="2000" spc="-11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Application</a:t>
            </a:r>
            <a:endParaRPr sz="2000" dirty="0">
              <a:solidFill>
                <a:schemeClr val="tx1"/>
              </a:solidFill>
              <a:latin typeface="Arial Nova" panose="020B0504020202020204" pitchFamily="34" charset="0"/>
              <a:cs typeface="Arial"/>
            </a:endParaRPr>
          </a:p>
          <a:p>
            <a:pPr marL="194945" indent="-182245">
              <a:lnSpc>
                <a:spcPct val="100000"/>
              </a:lnSpc>
              <a:spcBef>
                <a:spcPts val="960"/>
              </a:spcBef>
              <a:buClr>
                <a:srgbClr val="40B9D2"/>
              </a:buClr>
              <a:buFont typeface="Wingdings 2"/>
              <a:buChar char=""/>
              <a:tabLst>
                <a:tab pos="194945" algn="l"/>
              </a:tabLst>
            </a:pPr>
            <a:r>
              <a:rPr sz="2000" dirty="0">
                <a:solidFill>
                  <a:schemeClr val="tx1"/>
                </a:solidFill>
                <a:latin typeface="Arial Nova" panose="020B0504020202020204" pitchFamily="34" charset="0"/>
                <a:cs typeface="Arial"/>
              </a:rPr>
              <a:t>Project</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Description</a:t>
            </a:r>
            <a:r>
              <a:rPr sz="2000" spc="-60" dirty="0">
                <a:solidFill>
                  <a:schemeClr val="tx1"/>
                </a:solidFill>
                <a:latin typeface="Arial Nova" panose="020B0504020202020204" pitchFamily="34" charset="0"/>
                <a:cs typeface="Arial"/>
              </a:rPr>
              <a:t> </a:t>
            </a:r>
            <a:r>
              <a:rPr sz="2000" spc="-20" dirty="0">
                <a:solidFill>
                  <a:schemeClr val="tx1"/>
                </a:solidFill>
                <a:latin typeface="Arial Nova" panose="020B0504020202020204" pitchFamily="34" charset="0"/>
                <a:cs typeface="Arial"/>
              </a:rPr>
              <a:t>Form</a:t>
            </a:r>
            <a:endParaRPr sz="2000" dirty="0">
              <a:solidFill>
                <a:schemeClr val="tx1"/>
              </a:solidFill>
              <a:latin typeface="Arial Nova" panose="020B0504020202020204" pitchFamily="34" charset="0"/>
              <a:cs typeface="Arial"/>
            </a:endParaRPr>
          </a:p>
          <a:p>
            <a:pPr marL="194945" indent="-182245">
              <a:lnSpc>
                <a:spcPct val="100000"/>
              </a:lnSpc>
              <a:spcBef>
                <a:spcPts val="960"/>
              </a:spcBef>
              <a:buClr>
                <a:srgbClr val="40B9D2"/>
              </a:buClr>
              <a:buFont typeface="Wingdings 2"/>
              <a:buChar char=""/>
              <a:tabLst>
                <a:tab pos="194945" algn="l"/>
              </a:tabLst>
            </a:pPr>
            <a:r>
              <a:rPr sz="2000" dirty="0">
                <a:solidFill>
                  <a:schemeClr val="tx1"/>
                </a:solidFill>
                <a:latin typeface="Arial Nova" panose="020B0504020202020204" pitchFamily="34" charset="0"/>
                <a:cs typeface="Arial"/>
              </a:rPr>
              <a:t>Grant</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Budget</a:t>
            </a:r>
            <a:r>
              <a:rPr sz="2000" spc="-20" dirty="0">
                <a:solidFill>
                  <a:schemeClr val="tx1"/>
                </a:solidFill>
                <a:latin typeface="Arial Nova" panose="020B0504020202020204" pitchFamily="34" charset="0"/>
                <a:cs typeface="Arial"/>
              </a:rPr>
              <a:t> Form</a:t>
            </a:r>
            <a:endParaRPr sz="2000" dirty="0">
              <a:solidFill>
                <a:schemeClr val="tx1"/>
              </a:solidFill>
              <a:latin typeface="Arial Nova" panose="020B0504020202020204" pitchFamily="34" charset="0"/>
              <a:cs typeface="Arial"/>
            </a:endParaRPr>
          </a:p>
          <a:p>
            <a:pPr marL="194945" indent="-182245">
              <a:lnSpc>
                <a:spcPct val="100000"/>
              </a:lnSpc>
              <a:spcBef>
                <a:spcPts val="960"/>
              </a:spcBef>
              <a:buClr>
                <a:srgbClr val="40B9D2"/>
              </a:buClr>
              <a:buFont typeface="Wingdings 2"/>
              <a:buChar char=""/>
              <a:tabLst>
                <a:tab pos="194945" algn="l"/>
              </a:tabLst>
            </a:pPr>
            <a:r>
              <a:rPr sz="2000" dirty="0">
                <a:solidFill>
                  <a:schemeClr val="tx1"/>
                </a:solidFill>
                <a:latin typeface="Arial Nova" panose="020B0504020202020204" pitchFamily="34" charset="0"/>
                <a:cs typeface="Arial"/>
              </a:rPr>
              <a:t>Rules</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and</a:t>
            </a:r>
            <a:r>
              <a:rPr sz="2000" spc="-5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Regulations</a:t>
            </a:r>
            <a:endParaRPr sz="2000" dirty="0">
              <a:solidFill>
                <a:schemeClr val="tx1"/>
              </a:solidFill>
              <a:latin typeface="Arial Nova" panose="020B0504020202020204" pitchFamily="34" charset="0"/>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762000"/>
            <a:ext cx="9141460" cy="5334000"/>
          </a:xfrm>
          <a:custGeom>
            <a:avLst/>
            <a:gdLst/>
            <a:ahLst/>
            <a:cxnLst/>
            <a:rect l="l" t="t" r="r" b="b"/>
            <a:pathLst>
              <a:path w="9141460" h="5334000">
                <a:moveTo>
                  <a:pt x="9140952" y="0"/>
                </a:moveTo>
                <a:lnTo>
                  <a:pt x="0" y="0"/>
                </a:lnTo>
                <a:lnTo>
                  <a:pt x="0" y="5334000"/>
                </a:lnTo>
                <a:lnTo>
                  <a:pt x="9140952" y="5334000"/>
                </a:lnTo>
                <a:lnTo>
                  <a:pt x="9140952" y="0"/>
                </a:lnTo>
                <a:close/>
              </a:path>
            </a:pathLst>
          </a:custGeom>
          <a:solidFill>
            <a:srgbClr val="40B9D2"/>
          </a:solidFill>
        </p:spPr>
        <p:txBody>
          <a:bodyPr wrap="square" lIns="0" tIns="0" rIns="0" bIns="0" rtlCol="0"/>
          <a:lstStyle/>
          <a:p>
            <a:endParaRPr/>
          </a:p>
        </p:txBody>
      </p:sp>
      <p:sp>
        <p:nvSpPr>
          <p:cNvPr id="3" name="object 3"/>
          <p:cNvSpPr/>
          <p:nvPr/>
        </p:nvSpPr>
        <p:spPr>
          <a:xfrm>
            <a:off x="9270492" y="762000"/>
            <a:ext cx="2921635" cy="5334000"/>
          </a:xfrm>
          <a:custGeom>
            <a:avLst/>
            <a:gdLst/>
            <a:ahLst/>
            <a:cxnLst/>
            <a:rect l="l" t="t" r="r" b="b"/>
            <a:pathLst>
              <a:path w="2921634" h="5334000">
                <a:moveTo>
                  <a:pt x="0" y="5334000"/>
                </a:moveTo>
                <a:lnTo>
                  <a:pt x="2921507" y="5334000"/>
                </a:lnTo>
                <a:lnTo>
                  <a:pt x="2921507" y="0"/>
                </a:lnTo>
                <a:lnTo>
                  <a:pt x="0" y="0"/>
                </a:lnTo>
                <a:lnTo>
                  <a:pt x="0" y="5334000"/>
                </a:lnTo>
                <a:close/>
              </a:path>
            </a:pathLst>
          </a:custGeom>
          <a:solidFill>
            <a:srgbClr val="C7C7C7">
              <a:alpha val="49803"/>
            </a:srgbClr>
          </a:solidFill>
        </p:spPr>
        <p:txBody>
          <a:bodyPr wrap="square" lIns="0" tIns="0" rIns="0" bIns="0" rtlCol="0"/>
          <a:lstStyle/>
          <a:p>
            <a:endParaRPr/>
          </a:p>
        </p:txBody>
      </p:sp>
      <p:sp>
        <p:nvSpPr>
          <p:cNvPr id="4" name="object 4"/>
          <p:cNvSpPr txBox="1">
            <a:spLocks noGrp="1"/>
          </p:cNvSpPr>
          <p:nvPr>
            <p:ph type="title"/>
          </p:nvPr>
        </p:nvSpPr>
        <p:spPr>
          <a:xfrm>
            <a:off x="1148892" y="2313254"/>
            <a:ext cx="4413708" cy="921406"/>
          </a:xfrm>
          <a:prstGeom prst="rect">
            <a:avLst/>
          </a:prstGeom>
        </p:spPr>
        <p:txBody>
          <a:bodyPr vert="horz" wrap="square" lIns="0" tIns="13335" rIns="0" bIns="0" rtlCol="0">
            <a:spAutoFit/>
          </a:bodyPr>
          <a:lstStyle/>
          <a:p>
            <a:pPr marL="12700">
              <a:lnSpc>
                <a:spcPct val="100000"/>
              </a:lnSpc>
              <a:spcBef>
                <a:spcPts val="105"/>
              </a:spcBef>
            </a:pPr>
            <a:r>
              <a:rPr b="1" spc="-90" dirty="0">
                <a:latin typeface="Arial Nova" panose="020B0504020202020204" pitchFamily="34" charset="0"/>
              </a:rPr>
              <a:t>Questions?</a:t>
            </a:r>
          </a:p>
        </p:txBody>
      </p:sp>
      <p:sp>
        <p:nvSpPr>
          <p:cNvPr id="5" name="object 5"/>
          <p:cNvSpPr txBox="1"/>
          <p:nvPr/>
        </p:nvSpPr>
        <p:spPr>
          <a:xfrm>
            <a:off x="1148892" y="3407842"/>
            <a:ext cx="6483350" cy="2413481"/>
          </a:xfrm>
          <a:prstGeom prst="rect">
            <a:avLst/>
          </a:prstGeom>
        </p:spPr>
        <p:txBody>
          <a:bodyPr vert="horz" wrap="square" lIns="0" tIns="12700" rIns="0" bIns="0" rtlCol="0">
            <a:spAutoFit/>
          </a:bodyPr>
          <a:lstStyle/>
          <a:p>
            <a:pPr marL="12700">
              <a:lnSpc>
                <a:spcPts val="2050"/>
              </a:lnSpc>
              <a:spcBef>
                <a:spcPts val="100"/>
              </a:spcBef>
            </a:pPr>
            <a:r>
              <a:rPr sz="2000" b="1" spc="-60" dirty="0">
                <a:solidFill>
                  <a:schemeClr val="tx1"/>
                </a:solidFill>
                <a:latin typeface="Arial Nova" panose="020B0504020202020204" pitchFamily="34" charset="0"/>
                <a:cs typeface="Arial"/>
              </a:rPr>
              <a:t>Please</a:t>
            </a:r>
            <a:r>
              <a:rPr sz="2000" b="1" spc="-90" dirty="0">
                <a:solidFill>
                  <a:schemeClr val="tx1"/>
                </a:solidFill>
                <a:latin typeface="Arial Nova" panose="020B0504020202020204" pitchFamily="34" charset="0"/>
                <a:cs typeface="Arial"/>
              </a:rPr>
              <a:t> </a:t>
            </a:r>
            <a:r>
              <a:rPr sz="2000" b="1" spc="-60" dirty="0">
                <a:solidFill>
                  <a:schemeClr val="tx1"/>
                </a:solidFill>
                <a:latin typeface="Arial Nova" panose="020B0504020202020204" pitchFamily="34" charset="0"/>
                <a:cs typeface="Arial"/>
              </a:rPr>
              <a:t>contact</a:t>
            </a:r>
            <a:r>
              <a:rPr sz="2000" b="1" spc="-90" dirty="0">
                <a:solidFill>
                  <a:schemeClr val="tx1"/>
                </a:solidFill>
                <a:latin typeface="Arial Nova" panose="020B0504020202020204" pitchFamily="34" charset="0"/>
                <a:cs typeface="Arial"/>
              </a:rPr>
              <a:t> </a:t>
            </a:r>
            <a:r>
              <a:rPr sz="2000" b="1" spc="-40" dirty="0">
                <a:solidFill>
                  <a:schemeClr val="tx1"/>
                </a:solidFill>
                <a:latin typeface="Arial Nova" panose="020B0504020202020204" pitchFamily="34" charset="0"/>
                <a:cs typeface="Arial"/>
              </a:rPr>
              <a:t>us</a:t>
            </a:r>
            <a:r>
              <a:rPr sz="2000" b="1" spc="-90" dirty="0">
                <a:solidFill>
                  <a:schemeClr val="tx1"/>
                </a:solidFill>
                <a:latin typeface="Arial Nova" panose="020B0504020202020204" pitchFamily="34" charset="0"/>
                <a:cs typeface="Arial"/>
              </a:rPr>
              <a:t> </a:t>
            </a:r>
            <a:r>
              <a:rPr sz="2000" b="1" spc="-65" dirty="0">
                <a:solidFill>
                  <a:schemeClr val="tx1"/>
                </a:solidFill>
                <a:latin typeface="Arial Nova" panose="020B0504020202020204" pitchFamily="34" charset="0"/>
                <a:cs typeface="Arial"/>
              </a:rPr>
              <a:t>with</a:t>
            </a:r>
            <a:r>
              <a:rPr sz="2000" b="1" spc="-60" dirty="0">
                <a:solidFill>
                  <a:schemeClr val="tx1"/>
                </a:solidFill>
                <a:latin typeface="Arial Nova" panose="020B0504020202020204" pitchFamily="34" charset="0"/>
                <a:cs typeface="Arial"/>
              </a:rPr>
              <a:t> </a:t>
            </a:r>
            <a:r>
              <a:rPr sz="2000" b="1" spc="-50" dirty="0">
                <a:solidFill>
                  <a:schemeClr val="tx1"/>
                </a:solidFill>
                <a:latin typeface="Arial Nova" panose="020B0504020202020204" pitchFamily="34" charset="0"/>
                <a:cs typeface="Arial"/>
              </a:rPr>
              <a:t>any</a:t>
            </a:r>
            <a:r>
              <a:rPr sz="2000" b="1" spc="-80" dirty="0">
                <a:solidFill>
                  <a:schemeClr val="tx1"/>
                </a:solidFill>
                <a:latin typeface="Arial Nova" panose="020B0504020202020204" pitchFamily="34" charset="0"/>
                <a:cs typeface="Arial"/>
              </a:rPr>
              <a:t> </a:t>
            </a:r>
            <a:r>
              <a:rPr sz="2000" b="1" spc="-65" dirty="0">
                <a:solidFill>
                  <a:schemeClr val="tx1"/>
                </a:solidFill>
                <a:latin typeface="Arial Nova" panose="020B0504020202020204" pitchFamily="34" charset="0"/>
                <a:cs typeface="Arial"/>
              </a:rPr>
              <a:t>questions</a:t>
            </a:r>
            <a:r>
              <a:rPr sz="2000" b="1" spc="-80" dirty="0">
                <a:solidFill>
                  <a:schemeClr val="tx1"/>
                </a:solidFill>
                <a:latin typeface="Arial Nova" panose="020B0504020202020204" pitchFamily="34" charset="0"/>
                <a:cs typeface="Arial"/>
              </a:rPr>
              <a:t> </a:t>
            </a:r>
            <a:r>
              <a:rPr sz="2000" b="1" spc="-60" dirty="0">
                <a:solidFill>
                  <a:schemeClr val="tx1"/>
                </a:solidFill>
                <a:latin typeface="Arial Nova" panose="020B0504020202020204" pitchFamily="34" charset="0"/>
                <a:cs typeface="Arial"/>
              </a:rPr>
              <a:t>you</a:t>
            </a:r>
            <a:r>
              <a:rPr sz="2000" b="1" spc="-75" dirty="0">
                <a:solidFill>
                  <a:schemeClr val="tx1"/>
                </a:solidFill>
                <a:latin typeface="Arial Nova" panose="020B0504020202020204" pitchFamily="34" charset="0"/>
                <a:cs typeface="Arial"/>
              </a:rPr>
              <a:t> </a:t>
            </a:r>
            <a:r>
              <a:rPr sz="2000" b="1" spc="-55" dirty="0">
                <a:solidFill>
                  <a:schemeClr val="tx1"/>
                </a:solidFill>
                <a:latin typeface="Arial Nova" panose="020B0504020202020204" pitchFamily="34" charset="0"/>
                <a:cs typeface="Arial"/>
              </a:rPr>
              <a:t>may</a:t>
            </a:r>
            <a:r>
              <a:rPr sz="2000" b="1" spc="-95"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have!</a:t>
            </a:r>
            <a:endParaRPr sz="2000" b="1" dirty="0">
              <a:solidFill>
                <a:schemeClr val="tx1"/>
              </a:solidFill>
              <a:latin typeface="Arial Nova" panose="020B0504020202020204" pitchFamily="34" charset="0"/>
              <a:cs typeface="Arial"/>
            </a:endParaRPr>
          </a:p>
          <a:p>
            <a:pPr marL="12700" marR="5080">
              <a:lnSpc>
                <a:spcPts val="1939"/>
              </a:lnSpc>
              <a:spcBef>
                <a:spcPts val="140"/>
              </a:spcBef>
            </a:pPr>
            <a:r>
              <a:rPr sz="2000" spc="-65" dirty="0">
                <a:solidFill>
                  <a:schemeClr val="tx1"/>
                </a:solidFill>
                <a:latin typeface="Arial Nova" panose="020B0504020202020204" pitchFamily="34" charset="0"/>
                <a:cs typeface="Arial"/>
              </a:rPr>
              <a:t>We</a:t>
            </a:r>
            <a:r>
              <a:rPr sz="2000" spc="-105" dirty="0">
                <a:solidFill>
                  <a:schemeClr val="tx1"/>
                </a:solidFill>
                <a:latin typeface="Arial Nova" panose="020B0504020202020204" pitchFamily="34" charset="0"/>
                <a:cs typeface="Arial"/>
              </a:rPr>
              <a:t> </a:t>
            </a:r>
            <a:r>
              <a:rPr sz="2000" spc="-55" dirty="0">
                <a:solidFill>
                  <a:schemeClr val="tx1"/>
                </a:solidFill>
                <a:latin typeface="Arial Nova" panose="020B0504020202020204" pitchFamily="34" charset="0"/>
                <a:cs typeface="Arial"/>
              </a:rPr>
              <a:t>are</a:t>
            </a:r>
            <a:r>
              <a:rPr sz="2000" spc="-100" dirty="0">
                <a:solidFill>
                  <a:schemeClr val="tx1"/>
                </a:solidFill>
                <a:latin typeface="Arial Nova" panose="020B0504020202020204" pitchFamily="34" charset="0"/>
                <a:cs typeface="Arial"/>
              </a:rPr>
              <a:t> </a:t>
            </a:r>
            <a:r>
              <a:rPr sz="2000" spc="-60" dirty="0">
                <a:solidFill>
                  <a:schemeClr val="tx1"/>
                </a:solidFill>
                <a:latin typeface="Arial Nova" panose="020B0504020202020204" pitchFamily="34" charset="0"/>
                <a:cs typeface="Arial"/>
              </a:rPr>
              <a:t>happy</a:t>
            </a:r>
            <a:r>
              <a:rPr sz="2000" spc="-80" dirty="0">
                <a:solidFill>
                  <a:schemeClr val="tx1"/>
                </a:solidFill>
                <a:latin typeface="Arial Nova" panose="020B0504020202020204" pitchFamily="34" charset="0"/>
                <a:cs typeface="Arial"/>
              </a:rPr>
              <a:t> </a:t>
            </a:r>
            <a:r>
              <a:rPr sz="2000" spc="-30" dirty="0">
                <a:solidFill>
                  <a:schemeClr val="tx1"/>
                </a:solidFill>
                <a:latin typeface="Arial Nova" panose="020B0504020202020204" pitchFamily="34" charset="0"/>
                <a:cs typeface="Arial"/>
              </a:rPr>
              <a:t>to</a:t>
            </a:r>
            <a:r>
              <a:rPr sz="2000" spc="-105" dirty="0">
                <a:solidFill>
                  <a:schemeClr val="tx1"/>
                </a:solidFill>
                <a:latin typeface="Arial Nova" panose="020B0504020202020204" pitchFamily="34" charset="0"/>
                <a:cs typeface="Arial"/>
              </a:rPr>
              <a:t> </a:t>
            </a:r>
            <a:r>
              <a:rPr sz="2000" spc="-55" dirty="0">
                <a:solidFill>
                  <a:schemeClr val="tx1"/>
                </a:solidFill>
                <a:latin typeface="Arial Nova" panose="020B0504020202020204" pitchFamily="34" charset="0"/>
                <a:cs typeface="Arial"/>
              </a:rPr>
              <a:t>help</a:t>
            </a:r>
            <a:r>
              <a:rPr sz="2000" spc="-85" dirty="0">
                <a:solidFill>
                  <a:schemeClr val="tx1"/>
                </a:solidFill>
                <a:latin typeface="Arial Nova" panose="020B0504020202020204" pitchFamily="34" charset="0"/>
                <a:cs typeface="Arial"/>
              </a:rPr>
              <a:t> </a:t>
            </a:r>
            <a:r>
              <a:rPr sz="2000" spc="-65" dirty="0">
                <a:solidFill>
                  <a:schemeClr val="tx1"/>
                </a:solidFill>
                <a:latin typeface="Arial Nova" panose="020B0504020202020204" pitchFamily="34" charset="0"/>
                <a:cs typeface="Arial"/>
              </a:rPr>
              <a:t>with</a:t>
            </a:r>
            <a:r>
              <a:rPr sz="2000" spc="-60" dirty="0">
                <a:solidFill>
                  <a:schemeClr val="tx1"/>
                </a:solidFill>
                <a:latin typeface="Arial Nova" panose="020B0504020202020204" pitchFamily="34" charset="0"/>
                <a:cs typeface="Arial"/>
              </a:rPr>
              <a:t> </a:t>
            </a:r>
            <a:r>
              <a:rPr sz="2000" spc="-65" dirty="0">
                <a:solidFill>
                  <a:schemeClr val="tx1"/>
                </a:solidFill>
                <a:latin typeface="Arial Nova" panose="020B0504020202020204" pitchFamily="34" charset="0"/>
                <a:cs typeface="Arial"/>
              </a:rPr>
              <a:t>project</a:t>
            </a:r>
            <a:r>
              <a:rPr sz="2000" spc="-80" dirty="0">
                <a:solidFill>
                  <a:schemeClr val="tx1"/>
                </a:solidFill>
                <a:latin typeface="Arial Nova" panose="020B0504020202020204" pitchFamily="34" charset="0"/>
                <a:cs typeface="Arial"/>
              </a:rPr>
              <a:t> </a:t>
            </a:r>
            <a:r>
              <a:rPr sz="2000" spc="-65" dirty="0">
                <a:solidFill>
                  <a:schemeClr val="tx1"/>
                </a:solidFill>
                <a:latin typeface="Arial Nova" panose="020B0504020202020204" pitchFamily="34" charset="0"/>
                <a:cs typeface="Arial"/>
              </a:rPr>
              <a:t>planning</a:t>
            </a:r>
            <a:r>
              <a:rPr sz="2000" spc="-75" dirty="0">
                <a:solidFill>
                  <a:schemeClr val="tx1"/>
                </a:solidFill>
                <a:latin typeface="Arial Nova" panose="020B0504020202020204" pitchFamily="34" charset="0"/>
                <a:cs typeface="Arial"/>
              </a:rPr>
              <a:t> </a:t>
            </a:r>
            <a:r>
              <a:rPr sz="2000" spc="-50" dirty="0">
                <a:solidFill>
                  <a:schemeClr val="tx1"/>
                </a:solidFill>
                <a:latin typeface="Arial Nova" panose="020B0504020202020204" pitchFamily="34" charset="0"/>
                <a:cs typeface="Arial"/>
              </a:rPr>
              <a:t>and</a:t>
            </a:r>
            <a:r>
              <a:rPr sz="2000" spc="-85" dirty="0">
                <a:solidFill>
                  <a:schemeClr val="tx1"/>
                </a:solidFill>
                <a:latin typeface="Arial Nova" panose="020B0504020202020204" pitchFamily="34" charset="0"/>
                <a:cs typeface="Arial"/>
              </a:rPr>
              <a:t> </a:t>
            </a:r>
            <a:r>
              <a:rPr sz="2000" spc="-65" dirty="0">
                <a:solidFill>
                  <a:schemeClr val="tx1"/>
                </a:solidFill>
                <a:latin typeface="Arial Nova" panose="020B0504020202020204" pitchFamily="34" charset="0"/>
                <a:cs typeface="Arial"/>
              </a:rPr>
              <a:t>budget</a:t>
            </a:r>
            <a:r>
              <a:rPr sz="2000" spc="-80" dirty="0">
                <a:solidFill>
                  <a:schemeClr val="tx1"/>
                </a:solidFill>
                <a:latin typeface="Arial Nova" panose="020B0504020202020204" pitchFamily="34" charset="0"/>
                <a:cs typeface="Arial"/>
              </a:rPr>
              <a:t> </a:t>
            </a:r>
            <a:r>
              <a:rPr sz="2000" spc="-50" dirty="0">
                <a:solidFill>
                  <a:schemeClr val="tx1"/>
                </a:solidFill>
                <a:latin typeface="Arial Nova" panose="020B0504020202020204" pitchFamily="34" charset="0"/>
                <a:cs typeface="Arial"/>
              </a:rPr>
              <a:t>development, </a:t>
            </a:r>
            <a:r>
              <a:rPr sz="2000" spc="-65" dirty="0">
                <a:solidFill>
                  <a:schemeClr val="tx1"/>
                </a:solidFill>
                <a:latin typeface="Arial Nova" panose="020B0504020202020204" pitchFamily="34" charset="0"/>
                <a:cs typeface="Arial"/>
              </a:rPr>
              <a:t>completing</a:t>
            </a:r>
            <a:r>
              <a:rPr sz="2000" spc="-80" dirty="0">
                <a:solidFill>
                  <a:schemeClr val="tx1"/>
                </a:solidFill>
                <a:latin typeface="Arial Nova" panose="020B0504020202020204" pitchFamily="34" charset="0"/>
                <a:cs typeface="Arial"/>
              </a:rPr>
              <a:t> </a:t>
            </a:r>
            <a:r>
              <a:rPr sz="2000" spc="-50" dirty="0">
                <a:solidFill>
                  <a:schemeClr val="tx1"/>
                </a:solidFill>
                <a:latin typeface="Arial Nova" panose="020B0504020202020204" pitchFamily="34" charset="0"/>
                <a:cs typeface="Arial"/>
              </a:rPr>
              <a:t>the</a:t>
            </a:r>
            <a:r>
              <a:rPr sz="2000" spc="-105" dirty="0">
                <a:solidFill>
                  <a:schemeClr val="tx1"/>
                </a:solidFill>
                <a:latin typeface="Arial Nova" panose="020B0504020202020204" pitchFamily="34" charset="0"/>
                <a:cs typeface="Arial"/>
              </a:rPr>
              <a:t> </a:t>
            </a:r>
            <a:r>
              <a:rPr sz="2000" spc="-65" dirty="0">
                <a:solidFill>
                  <a:schemeClr val="tx1"/>
                </a:solidFill>
                <a:latin typeface="Arial Nova" panose="020B0504020202020204" pitchFamily="34" charset="0"/>
                <a:cs typeface="Arial"/>
              </a:rPr>
              <a:t>application</a:t>
            </a:r>
            <a:r>
              <a:rPr sz="2000" spc="-80" dirty="0">
                <a:solidFill>
                  <a:schemeClr val="tx1"/>
                </a:solidFill>
                <a:latin typeface="Arial Nova" panose="020B0504020202020204" pitchFamily="34" charset="0"/>
                <a:cs typeface="Arial"/>
              </a:rPr>
              <a:t> </a:t>
            </a:r>
            <a:r>
              <a:rPr sz="2000" spc="-40" dirty="0">
                <a:solidFill>
                  <a:schemeClr val="tx1"/>
                </a:solidFill>
                <a:latin typeface="Arial Nova" panose="020B0504020202020204" pitchFamily="34" charset="0"/>
                <a:cs typeface="Arial"/>
              </a:rPr>
              <a:t>or</a:t>
            </a:r>
            <a:r>
              <a:rPr sz="2000" spc="-90" dirty="0">
                <a:solidFill>
                  <a:schemeClr val="tx1"/>
                </a:solidFill>
                <a:latin typeface="Arial Nova" panose="020B0504020202020204" pitchFamily="34" charset="0"/>
                <a:cs typeface="Arial"/>
              </a:rPr>
              <a:t> </a:t>
            </a:r>
            <a:r>
              <a:rPr sz="2000" spc="-55" dirty="0">
                <a:solidFill>
                  <a:schemeClr val="tx1"/>
                </a:solidFill>
                <a:latin typeface="Arial Nova" panose="020B0504020202020204" pitchFamily="34" charset="0"/>
                <a:cs typeface="Arial"/>
              </a:rPr>
              <a:t>just</a:t>
            </a:r>
            <a:r>
              <a:rPr sz="2000" spc="-95" dirty="0">
                <a:solidFill>
                  <a:schemeClr val="tx1"/>
                </a:solidFill>
                <a:latin typeface="Arial Nova" panose="020B0504020202020204" pitchFamily="34" charset="0"/>
                <a:cs typeface="Arial"/>
              </a:rPr>
              <a:t> </a:t>
            </a:r>
            <a:r>
              <a:rPr sz="2000" spc="-65" dirty="0">
                <a:solidFill>
                  <a:schemeClr val="tx1"/>
                </a:solidFill>
                <a:latin typeface="Arial Nova" panose="020B0504020202020204" pitchFamily="34" charset="0"/>
                <a:cs typeface="Arial"/>
              </a:rPr>
              <a:t>answering</a:t>
            </a:r>
            <a:r>
              <a:rPr sz="2000" spc="-4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questions.</a:t>
            </a:r>
            <a:endParaRPr sz="2000" dirty="0">
              <a:solidFill>
                <a:schemeClr val="tx1"/>
              </a:solidFill>
              <a:latin typeface="Arial Nova" panose="020B0504020202020204" pitchFamily="34" charset="0"/>
              <a:cs typeface="Arial"/>
            </a:endParaRPr>
          </a:p>
          <a:p>
            <a:pPr>
              <a:lnSpc>
                <a:spcPct val="100000"/>
              </a:lnSpc>
            </a:pPr>
            <a:endParaRPr sz="1800" dirty="0">
              <a:latin typeface="Arial Nova" panose="020B0504020202020204" pitchFamily="34" charset="0"/>
              <a:cs typeface="Arial"/>
            </a:endParaRPr>
          </a:p>
          <a:p>
            <a:pPr>
              <a:lnSpc>
                <a:spcPct val="100000"/>
              </a:lnSpc>
              <a:spcBef>
                <a:spcPts val="1060"/>
              </a:spcBef>
            </a:pPr>
            <a:endParaRPr sz="1800" dirty="0">
              <a:latin typeface="Arial"/>
              <a:cs typeface="Arial"/>
            </a:endParaRPr>
          </a:p>
          <a:p>
            <a:pPr marL="42545">
              <a:lnSpc>
                <a:spcPts val="2700"/>
              </a:lnSpc>
            </a:pPr>
            <a:r>
              <a:rPr sz="2400" b="1" spc="-70" dirty="0">
                <a:solidFill>
                  <a:schemeClr val="bg1"/>
                </a:solidFill>
                <a:latin typeface="Arial Nova" panose="020B0504020202020204" pitchFamily="34" charset="0"/>
                <a:cs typeface="Arial"/>
              </a:rPr>
              <a:t>Email:</a:t>
            </a:r>
            <a:r>
              <a:rPr sz="2400" b="1" spc="-55" dirty="0">
                <a:solidFill>
                  <a:schemeClr val="bg1"/>
                </a:solidFill>
                <a:latin typeface="Arial Nova" panose="020B0504020202020204" pitchFamily="34" charset="0"/>
                <a:cs typeface="Arial"/>
              </a:rPr>
              <a:t> </a:t>
            </a:r>
            <a:r>
              <a:rPr sz="2400" b="1" spc="-45" dirty="0">
                <a:solidFill>
                  <a:schemeClr val="bg1"/>
                </a:solidFill>
                <a:latin typeface="Arial Nova" panose="020B0504020202020204" pitchFamily="34" charset="0"/>
                <a:cs typeface="Arial"/>
                <a:hlinkClick r:id="rId3">
                  <a:extLst>
                    <a:ext uri="{A12FA001-AC4F-418D-AE19-62706E023703}">
                      <ahyp:hlinkClr xmlns:ahyp="http://schemas.microsoft.com/office/drawing/2018/hyperlinkcolor" val="tx"/>
                    </a:ext>
                  </a:extLst>
                </a:hlinkClick>
              </a:rPr>
              <a:t>accounting@bentoncountyrecycles.org</a:t>
            </a:r>
            <a:endParaRPr sz="2400" b="1" dirty="0">
              <a:solidFill>
                <a:schemeClr val="bg1"/>
              </a:solidFill>
              <a:latin typeface="Arial Nova" panose="020B0504020202020204" pitchFamily="34" charset="0"/>
              <a:cs typeface="Arial"/>
            </a:endParaRPr>
          </a:p>
          <a:p>
            <a:pPr marL="42545">
              <a:lnSpc>
                <a:spcPts val="2700"/>
              </a:lnSpc>
              <a:tabLst>
                <a:tab pos="2427605" algn="l"/>
              </a:tabLst>
            </a:pPr>
            <a:r>
              <a:rPr sz="2400" b="1" spc="-70" dirty="0">
                <a:solidFill>
                  <a:schemeClr val="bg1"/>
                </a:solidFill>
                <a:latin typeface="Arial Nova" panose="020B0504020202020204" pitchFamily="34" charset="0"/>
                <a:cs typeface="Arial"/>
              </a:rPr>
              <a:t>Office</a:t>
            </a:r>
            <a:r>
              <a:rPr sz="2400" b="1" spc="-10" dirty="0">
                <a:solidFill>
                  <a:schemeClr val="bg1"/>
                </a:solidFill>
                <a:latin typeface="Arial Nova" panose="020B0504020202020204" pitchFamily="34" charset="0"/>
                <a:cs typeface="Arial"/>
              </a:rPr>
              <a:t>:</a:t>
            </a:r>
            <a:r>
              <a:rPr lang="en-US" sz="2400" b="1" spc="-10" dirty="0">
                <a:solidFill>
                  <a:schemeClr val="bg1"/>
                </a:solidFill>
                <a:latin typeface="Arial Nova" panose="020B0504020202020204" pitchFamily="34" charset="0"/>
                <a:cs typeface="Arial"/>
              </a:rPr>
              <a:t> </a:t>
            </a:r>
            <a:r>
              <a:rPr sz="2400" b="1" spc="-70" dirty="0">
                <a:solidFill>
                  <a:schemeClr val="bg1"/>
                </a:solidFill>
                <a:latin typeface="Arial Nova" panose="020B0504020202020204" pitchFamily="34" charset="0"/>
                <a:cs typeface="Arial"/>
              </a:rPr>
              <a:t>(479)</a:t>
            </a:r>
            <a:r>
              <a:rPr sz="2400" b="1" spc="-35" dirty="0">
                <a:solidFill>
                  <a:schemeClr val="bg1"/>
                </a:solidFill>
                <a:latin typeface="Arial Nova" panose="020B0504020202020204" pitchFamily="34" charset="0"/>
                <a:cs typeface="Arial"/>
              </a:rPr>
              <a:t> </a:t>
            </a:r>
            <a:r>
              <a:rPr sz="2400" b="1" spc="-85" dirty="0">
                <a:solidFill>
                  <a:schemeClr val="bg1"/>
                </a:solidFill>
                <a:latin typeface="Arial Nova" panose="020B0504020202020204" pitchFamily="34" charset="0"/>
                <a:cs typeface="Arial"/>
              </a:rPr>
              <a:t>795-</a:t>
            </a:r>
            <a:r>
              <a:rPr sz="2400" b="1" spc="-20" dirty="0">
                <a:solidFill>
                  <a:schemeClr val="bg1"/>
                </a:solidFill>
                <a:latin typeface="Arial Nova" panose="020B0504020202020204" pitchFamily="34" charset="0"/>
                <a:cs typeface="Arial"/>
              </a:rPr>
              <a:t>0751</a:t>
            </a:r>
            <a:endParaRPr sz="2400" b="1" dirty="0">
              <a:solidFill>
                <a:schemeClr val="bg1"/>
              </a:solidFill>
              <a:latin typeface="Arial Nova" panose="020B0504020202020204" pitchFamily="34" charset="0"/>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640080"/>
            <a:ext cx="4038600" cy="557784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2510"/>
              </a:spcBef>
            </a:pPr>
            <a:endParaRPr sz="3600" dirty="0">
              <a:latin typeface="Times New Roman"/>
              <a:cs typeface="Times New Roman"/>
            </a:endParaRPr>
          </a:p>
          <a:p>
            <a:pPr marL="344170" marR="1344295">
              <a:lnSpc>
                <a:spcPct val="90000"/>
              </a:lnSpc>
              <a:spcBef>
                <a:spcPts val="5"/>
              </a:spcBef>
            </a:pPr>
            <a:r>
              <a:rPr sz="3600" b="1" spc="-70" dirty="0" err="1">
                <a:latin typeface="Arial Nova" panose="020B0504020202020204" pitchFamily="34" charset="0"/>
              </a:rPr>
              <a:t>Recycli</a:t>
            </a:r>
            <a:r>
              <a:rPr lang="en-US" sz="3600" b="1" spc="-70" dirty="0" err="1">
                <a:latin typeface="Arial Nova" panose="020B0504020202020204" pitchFamily="34" charset="0"/>
              </a:rPr>
              <a:t>ngG</a:t>
            </a:r>
            <a:r>
              <a:rPr sz="3600" b="1" spc="-10" dirty="0" err="1">
                <a:latin typeface="Arial Nova" panose="020B0504020202020204" pitchFamily="34" charset="0"/>
              </a:rPr>
              <a:t>rant</a:t>
            </a:r>
            <a:r>
              <a:rPr sz="3600" b="1" spc="-10" dirty="0">
                <a:latin typeface="Arial Nova" panose="020B0504020202020204" pitchFamily="34" charset="0"/>
              </a:rPr>
              <a:t> Timeline</a:t>
            </a:r>
            <a:endParaRPr sz="3600" b="1" dirty="0">
              <a:latin typeface="Arial Nova" panose="020B0504020202020204" pitchFamily="34" charset="0"/>
            </a:endParaRPr>
          </a:p>
        </p:txBody>
      </p:sp>
      <p:graphicFrame>
        <p:nvGraphicFramePr>
          <p:cNvPr id="5" name="Table 4">
            <a:extLst>
              <a:ext uri="{FF2B5EF4-FFF2-40B4-BE49-F238E27FC236}">
                <a16:creationId xmlns:a16="http://schemas.microsoft.com/office/drawing/2014/main" id="{81C61FB4-BF45-FBDF-5751-B1CE88177BDC}"/>
              </a:ext>
            </a:extLst>
          </p:cNvPr>
          <p:cNvGraphicFramePr>
            <a:graphicFrameLocks noGrp="1"/>
          </p:cNvGraphicFramePr>
          <p:nvPr>
            <p:extLst>
              <p:ext uri="{D42A27DB-BD31-4B8C-83A1-F6EECF244321}">
                <p14:modId xmlns:p14="http://schemas.microsoft.com/office/powerpoint/2010/main" val="1050080488"/>
              </p:ext>
            </p:extLst>
          </p:nvPr>
        </p:nvGraphicFramePr>
        <p:xfrm>
          <a:off x="4419600" y="633153"/>
          <a:ext cx="6981020" cy="5535172"/>
        </p:xfrm>
        <a:graphic>
          <a:graphicData uri="http://schemas.openxmlformats.org/drawingml/2006/table">
            <a:tbl>
              <a:tblPr firstRow="1" firstCol="1" bandRow="1"/>
              <a:tblGrid>
                <a:gridCol w="1811933">
                  <a:extLst>
                    <a:ext uri="{9D8B030D-6E8A-4147-A177-3AD203B41FA5}">
                      <a16:colId xmlns:a16="http://schemas.microsoft.com/office/drawing/2014/main" val="2956633423"/>
                    </a:ext>
                  </a:extLst>
                </a:gridCol>
                <a:gridCol w="5169087">
                  <a:extLst>
                    <a:ext uri="{9D8B030D-6E8A-4147-A177-3AD203B41FA5}">
                      <a16:colId xmlns:a16="http://schemas.microsoft.com/office/drawing/2014/main" val="2141078811"/>
                    </a:ext>
                  </a:extLst>
                </a:gridCol>
              </a:tblGrid>
              <a:tr h="179716">
                <a:tc>
                  <a:txBody>
                    <a:bodyPr/>
                    <a:lstStyle/>
                    <a:p>
                      <a:pPr marL="0" marR="0" algn="l">
                        <a:buNone/>
                      </a:pPr>
                      <a:r>
                        <a:rPr lang="en-US" sz="14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Date</a:t>
                      </a:r>
                      <a:endParaRPr lang="en-US" sz="1400" dirty="0">
                        <a:effectLst/>
                        <a:latin typeface="Times New Roman" panose="02020603050405020304" pitchFamily="18" charset="0"/>
                        <a:ea typeface="Times New Roman" panose="02020603050405020304" pitchFamily="18" charset="0"/>
                      </a:endParaRPr>
                    </a:p>
                  </a:txBody>
                  <a:tcPr marL="48855" marR="4885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4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Task</a:t>
                      </a:r>
                      <a:endParaRPr lang="en-US" sz="1400" dirty="0">
                        <a:effectLst/>
                        <a:latin typeface="Times New Roman" panose="02020603050405020304" pitchFamily="18" charset="0"/>
                        <a:ea typeface="Times New Roman" panose="02020603050405020304" pitchFamily="18" charset="0"/>
                      </a:endParaRPr>
                    </a:p>
                  </a:txBody>
                  <a:tcPr marL="48855" marR="488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2393781"/>
                  </a:ext>
                </a:extLst>
              </a:tr>
              <a:tr h="518969">
                <a:tc>
                  <a:txBody>
                    <a:bodyPr/>
                    <a:lstStyle/>
                    <a:p>
                      <a:pPr marL="0" marR="0">
                        <a:buNone/>
                      </a:pPr>
                      <a:r>
                        <a:rPr lang="en-US" sz="1200" b="1">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June 5</a:t>
                      </a:r>
                      <a:r>
                        <a:rPr lang="en-US" sz="1200" b="1" baseline="3000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th</a:t>
                      </a:r>
                      <a:r>
                        <a:rPr lang="en-US" sz="1200" b="1">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 at 2:00 p.m.  (Zoom)</a:t>
                      </a:r>
                      <a:endParaRPr lang="en-US" sz="1200">
                        <a:effectLst/>
                        <a:latin typeface="Times New Roman" panose="02020603050405020304" pitchFamily="18" charset="0"/>
                        <a:ea typeface="Times New Roman" panose="02020603050405020304" pitchFamily="18" charset="0"/>
                      </a:endParaRPr>
                    </a:p>
                  </a:txBody>
                  <a:tcPr marL="48855" marR="4885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buFont typeface="Symbol" panose="05050102010706020507" pitchFamily="18" charset="2"/>
                        <a:buChar char=""/>
                      </a:pPr>
                      <a:r>
                        <a:rPr lang="en-US" sz="1200" b="1" dirty="0">
                          <a:solidFill>
                            <a:srgbClr val="000000"/>
                          </a:solidFill>
                          <a:effectLst/>
                          <a:latin typeface="Arial Nova" panose="020B0504020202020204" pitchFamily="34" charset="0"/>
                          <a:ea typeface="Symbol" panose="05050102010706020507" pitchFamily="18" charset="2"/>
                          <a:cs typeface="Symbol" panose="05050102010706020507" pitchFamily="18" charset="2"/>
                        </a:rPr>
                        <a:t>Mandatory pre-application training for all potential applicants.</a:t>
                      </a:r>
                      <a:endParaRPr lang="en-US" sz="1200" dirty="0">
                        <a:effectLst/>
                        <a:latin typeface="Times New Roman" panose="02020603050405020304" pitchFamily="18" charset="0"/>
                        <a:ea typeface="Times New Roman" panose="02020603050405020304" pitchFamily="18" charset="0"/>
                      </a:endParaRPr>
                    </a:p>
                    <a:p>
                      <a:pPr marL="342900" marR="0" lvl="0" indent="-342900">
                        <a:buFont typeface="Symbol" panose="05050102010706020507" pitchFamily="18" charset="2"/>
                        <a:buChar char=""/>
                      </a:pPr>
                      <a:r>
                        <a:rPr lang="en-US" sz="1200" dirty="0">
                          <a:solidFill>
                            <a:srgbClr val="000000"/>
                          </a:solidFill>
                          <a:effectLst/>
                          <a:latin typeface="Arial Nova" panose="020B0504020202020204" pitchFamily="34" charset="0"/>
                          <a:ea typeface="Symbol" panose="05050102010706020507" pitchFamily="18" charset="2"/>
                          <a:cs typeface="Symbol" panose="05050102010706020507" pitchFamily="18" charset="2"/>
                        </a:rPr>
                        <a:t>District begins accepting applications.</a:t>
                      </a:r>
                      <a:endParaRPr lang="en-US" sz="1200" dirty="0">
                        <a:effectLst/>
                        <a:latin typeface="Times New Roman" panose="02020603050405020304" pitchFamily="18" charset="0"/>
                        <a:ea typeface="Times New Roman" panose="02020603050405020304" pitchFamily="18" charset="0"/>
                      </a:endParaRPr>
                    </a:p>
                  </a:txBody>
                  <a:tcPr marL="48855" marR="488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3886790"/>
                  </a:ext>
                </a:extLst>
              </a:tr>
              <a:tr h="801762">
                <a:tc>
                  <a:txBody>
                    <a:bodyPr/>
                    <a:lstStyle/>
                    <a:p>
                      <a:pPr marL="0" marR="0">
                        <a:buNone/>
                      </a:pPr>
                      <a:r>
                        <a:rPr lang="en-US" sz="12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July 6th by 4:00 p.m.</a:t>
                      </a:r>
                      <a:endParaRPr lang="en-US" sz="1200" dirty="0">
                        <a:effectLst/>
                        <a:latin typeface="Times New Roman" panose="02020603050405020304" pitchFamily="18" charset="0"/>
                        <a:ea typeface="Times New Roman" panose="02020603050405020304" pitchFamily="18" charset="0"/>
                      </a:endParaRPr>
                    </a:p>
                  </a:txBody>
                  <a:tcPr marL="48855" marR="4885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buFont typeface="Symbol" panose="05050102010706020507" pitchFamily="18" charset="2"/>
                        <a:buChar char=""/>
                      </a:pPr>
                      <a:r>
                        <a:rPr lang="en-US" sz="1200" b="1" dirty="0">
                          <a:solidFill>
                            <a:srgbClr val="000000"/>
                          </a:solidFill>
                          <a:effectLst/>
                          <a:latin typeface="Arial Nova" panose="020B0504020202020204" pitchFamily="34" charset="0"/>
                          <a:ea typeface="Symbol" panose="05050102010706020507" pitchFamily="18" charset="2"/>
                          <a:cs typeface="Arial" panose="020B0604020202020204" pitchFamily="34" charset="0"/>
                        </a:rPr>
                        <a:t>Optional: </a:t>
                      </a:r>
                      <a:r>
                        <a:rPr lang="en-US" sz="1200" dirty="0">
                          <a:solidFill>
                            <a:srgbClr val="000000"/>
                          </a:solidFill>
                          <a:effectLst/>
                          <a:latin typeface="Arial Nova" panose="020B0504020202020204" pitchFamily="34" charset="0"/>
                          <a:ea typeface="Symbol" panose="05050102010706020507" pitchFamily="18" charset="2"/>
                          <a:cs typeface="Arial" panose="020B0604020202020204" pitchFamily="34" charset="0"/>
                        </a:rPr>
                        <a:t>Submit application documents as DRAFT for review and suggestions by District staff prior to submitting the final version. Send to </a:t>
                      </a:r>
                      <a:r>
                        <a:rPr lang="en-US" sz="1200" u="sng" dirty="0">
                          <a:solidFill>
                            <a:srgbClr val="0070C0"/>
                          </a:solidFill>
                          <a:effectLst/>
                          <a:latin typeface="Arial Nova" panose="020B0504020202020204" pitchFamily="34" charset="0"/>
                          <a:ea typeface="Symbol" panose="05050102010706020507" pitchFamily="18" charset="2"/>
                          <a:cs typeface="Arial" panose="020B0604020202020204" pitchFamily="34" charset="0"/>
                        </a:rPr>
                        <a:t>accounting@bentoncountyrecycles.org</a:t>
                      </a:r>
                      <a:r>
                        <a:rPr lang="en-US" sz="1200" dirty="0">
                          <a:solidFill>
                            <a:srgbClr val="000000"/>
                          </a:solidFill>
                          <a:effectLst/>
                          <a:latin typeface="Arial Nova" panose="020B0504020202020204" pitchFamily="34" charset="0"/>
                          <a:ea typeface="Symbol" panose="05050102010706020507" pitchFamily="18" charset="2"/>
                          <a:cs typeface="Arial" panose="020B0604020202020204" pitchFamily="34" charset="0"/>
                        </a:rPr>
                        <a:t>. Drafts received after this date cannot be ensured review and comment prior to the deadline.</a:t>
                      </a:r>
                      <a:endParaRPr lang="en-US" sz="1200" dirty="0">
                        <a:effectLst/>
                        <a:latin typeface="Times New Roman" panose="02020603050405020304" pitchFamily="18" charset="0"/>
                        <a:ea typeface="Times New Roman" panose="02020603050405020304" pitchFamily="18" charset="0"/>
                      </a:endParaRPr>
                    </a:p>
                  </a:txBody>
                  <a:tcPr marL="48855" marR="488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2802569"/>
                  </a:ext>
                </a:extLst>
              </a:tr>
              <a:tr h="2040270">
                <a:tc>
                  <a:txBody>
                    <a:bodyPr/>
                    <a:lstStyle/>
                    <a:p>
                      <a:pPr marL="0" marR="0">
                        <a:buNone/>
                      </a:pPr>
                      <a:r>
                        <a:rPr lang="en-US" sz="1200" b="1" dirty="0">
                          <a:effectLst/>
                          <a:latin typeface="Arial Nova" panose="020B0504020202020204" pitchFamily="34" charset="0"/>
                          <a:ea typeface="Times New Roman" panose="02020603050405020304" pitchFamily="18" charset="0"/>
                          <a:cs typeface="Arial" panose="020B0604020202020204" pitchFamily="34" charset="0"/>
                        </a:rPr>
                        <a:t>July 10th by 4:00 p.m.</a:t>
                      </a:r>
                      <a:endParaRPr lang="en-US" sz="1200" dirty="0">
                        <a:effectLst/>
                        <a:latin typeface="Times New Roman" panose="02020603050405020304" pitchFamily="18" charset="0"/>
                        <a:ea typeface="Times New Roman" panose="02020603050405020304" pitchFamily="18" charset="0"/>
                      </a:endParaRPr>
                    </a:p>
                  </a:txBody>
                  <a:tcPr marL="48855" marR="4885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buFont typeface="Symbol" panose="05050102010706020507" pitchFamily="18" charset="2"/>
                        <a:buChar char=""/>
                      </a:pPr>
                      <a:r>
                        <a:rPr lang="en-US" sz="12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Final applications must be received by 4:00 p.m.</a:t>
                      </a:r>
                      <a:endParaRPr lang="en-US" sz="12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1200" u="sng"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Submit in person</a:t>
                      </a:r>
                      <a:r>
                        <a:rPr lang="en-US" sz="1200"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 Monday through Friday 8:00 a.m. to 4:00 p.m. at the District office (5702 Brookside Rd, Bentonville, AR 72713).</a:t>
                      </a:r>
                      <a:endParaRPr lang="en-US" sz="12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1200" u="sng"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Submit by mail</a:t>
                      </a:r>
                      <a:r>
                        <a:rPr lang="en-US" sz="1200"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 BCSWD, 5702 Brookside Rd, Bentonville, AR 72713. </a:t>
                      </a:r>
                      <a:endParaRPr lang="en-US" sz="12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1200" u="sng"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Submit by email</a:t>
                      </a:r>
                      <a:r>
                        <a:rPr lang="en-US" sz="1200"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 </a:t>
                      </a:r>
                      <a:r>
                        <a:rPr lang="en-US" sz="1200" u="sng" dirty="0">
                          <a:solidFill>
                            <a:srgbClr val="0070C0"/>
                          </a:solidFill>
                          <a:effectLst/>
                          <a:latin typeface="Arial Nova" panose="020B0504020202020204" pitchFamily="34" charset="0"/>
                          <a:ea typeface="Times New Roman" panose="02020603050405020304" pitchFamily="18" charset="0"/>
                          <a:cs typeface="Arial" panose="020B0604020202020204" pitchFamily="34" charset="0"/>
                          <a:hlinkClick r:id="rId3"/>
                        </a:rPr>
                        <a:t>accounting@bentoncountyrecycles.org</a:t>
                      </a:r>
                      <a:r>
                        <a:rPr lang="en-US" sz="1200" dirty="0">
                          <a:solidFill>
                            <a:srgbClr val="0070C0"/>
                          </a:solidFill>
                          <a:effectLst/>
                          <a:latin typeface="Arial Nova" panose="020B0504020202020204" pitchFamily="34" charset="0"/>
                          <a:ea typeface="Times New Roman" panose="02020603050405020304" pitchFamily="18" charset="0"/>
                          <a:cs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marR="0" lvl="0" indent="-342900">
                        <a:buFont typeface="Symbol" panose="05050102010706020507" pitchFamily="18" charset="2"/>
                        <a:buChar char=""/>
                      </a:pPr>
                      <a:r>
                        <a:rPr lang="en-US" sz="1200"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It is applicant’s responsibility to confirm that the application has been received prior to the deadline.</a:t>
                      </a:r>
                      <a:endParaRPr lang="en-US" sz="1200" dirty="0">
                        <a:effectLst/>
                        <a:latin typeface="Times New Roman" panose="02020603050405020304" pitchFamily="18" charset="0"/>
                        <a:ea typeface="Times New Roman" panose="02020603050405020304" pitchFamily="18" charset="0"/>
                      </a:endParaRPr>
                    </a:p>
                    <a:p>
                      <a:pPr marL="342900" marR="0" lvl="0" indent="-342900">
                        <a:buFont typeface="Symbol" panose="05050102010706020507" pitchFamily="18" charset="2"/>
                        <a:buChar char=""/>
                      </a:pPr>
                      <a:r>
                        <a:rPr lang="en-US" sz="1200"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Activity Survey forms due to District for prior grantees. (§ 35.03)</a:t>
                      </a:r>
                      <a:endParaRPr lang="en-US" sz="1200" dirty="0">
                        <a:effectLst/>
                        <a:latin typeface="Times New Roman" panose="02020603050405020304" pitchFamily="18" charset="0"/>
                        <a:ea typeface="Times New Roman" panose="02020603050405020304" pitchFamily="18" charset="0"/>
                      </a:endParaRPr>
                    </a:p>
                    <a:p>
                      <a:pPr marL="342900" marR="0" lvl="0" indent="-342900">
                        <a:buFont typeface="Symbol" panose="05050102010706020507" pitchFamily="18" charset="2"/>
                        <a:buChar char=""/>
                      </a:pPr>
                      <a:r>
                        <a:rPr lang="en-US" sz="1200"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Progress Reports due for prior grantees with help of District staff. (§ 35.04)</a:t>
                      </a:r>
                      <a:endParaRPr lang="en-US" sz="1200" dirty="0">
                        <a:effectLst/>
                        <a:latin typeface="Times New Roman" panose="02020603050405020304" pitchFamily="18" charset="0"/>
                        <a:ea typeface="Times New Roman" panose="02020603050405020304" pitchFamily="18" charset="0"/>
                      </a:endParaRPr>
                    </a:p>
                  </a:txBody>
                  <a:tcPr marL="48855" marR="488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4058934"/>
                  </a:ext>
                </a:extLst>
              </a:tr>
              <a:tr h="515934">
                <a:tc>
                  <a:txBody>
                    <a:bodyPr/>
                    <a:lstStyle/>
                    <a:p>
                      <a:pPr marL="0" marR="0">
                        <a:buNone/>
                      </a:pPr>
                      <a:r>
                        <a:rPr lang="en-US" sz="12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July 23rd at 1:30 p.m.</a:t>
                      </a:r>
                      <a:endParaRPr lang="en-US" sz="1200" dirty="0">
                        <a:effectLst/>
                        <a:latin typeface="Times New Roman" panose="02020603050405020304" pitchFamily="18" charset="0"/>
                        <a:ea typeface="Times New Roman" panose="02020603050405020304" pitchFamily="18" charset="0"/>
                      </a:endParaRPr>
                    </a:p>
                  </a:txBody>
                  <a:tcPr marL="48855" marR="4885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buFont typeface="Symbol" panose="05050102010706020507" pitchFamily="18" charset="2"/>
                        <a:buChar char=""/>
                      </a:pPr>
                      <a:r>
                        <a:rPr lang="en-US" sz="12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Board meeting to approve final list of grant recipients</a:t>
                      </a:r>
                      <a:endParaRPr lang="en-US" sz="1200" dirty="0">
                        <a:effectLst/>
                        <a:latin typeface="Times New Roman" panose="02020603050405020304" pitchFamily="18" charset="0"/>
                        <a:ea typeface="Times New Roman" panose="02020603050405020304" pitchFamily="18" charset="0"/>
                      </a:endParaRPr>
                    </a:p>
                  </a:txBody>
                  <a:tcPr marL="48855" marR="488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9819334"/>
                  </a:ext>
                </a:extLst>
              </a:tr>
              <a:tr h="579929">
                <a:tc>
                  <a:txBody>
                    <a:bodyPr/>
                    <a:lstStyle/>
                    <a:p>
                      <a:pPr marL="0" marR="0">
                        <a:buNone/>
                      </a:pPr>
                      <a:r>
                        <a:rPr lang="en-US" sz="12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August 3rd</a:t>
                      </a:r>
                      <a:endParaRPr lang="en-US" sz="1200" dirty="0">
                        <a:effectLst/>
                        <a:latin typeface="Times New Roman" panose="02020603050405020304" pitchFamily="18" charset="0"/>
                        <a:ea typeface="Times New Roman" panose="02020603050405020304" pitchFamily="18" charset="0"/>
                      </a:endParaRPr>
                    </a:p>
                  </a:txBody>
                  <a:tcPr marL="48855" marR="4885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buFont typeface="Symbol" panose="05050102010706020507" pitchFamily="18" charset="2"/>
                        <a:buChar char=""/>
                      </a:pPr>
                      <a:r>
                        <a:rPr lang="en-US" sz="12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District will publish required public notice of proposed projects and begin comment period.</a:t>
                      </a:r>
                      <a:endParaRPr lang="en-US" sz="1200" dirty="0">
                        <a:effectLst/>
                        <a:latin typeface="Times New Roman" panose="02020603050405020304" pitchFamily="18" charset="0"/>
                        <a:ea typeface="Times New Roman" panose="02020603050405020304" pitchFamily="18" charset="0"/>
                      </a:endParaRPr>
                    </a:p>
                    <a:p>
                      <a:pPr marL="342900" marR="0" lvl="0" indent="-342900">
                        <a:buFont typeface="Symbol" panose="05050102010706020507" pitchFamily="18" charset="2"/>
                        <a:buChar char=""/>
                      </a:pPr>
                      <a:r>
                        <a:rPr lang="en-US" sz="1200"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Recycling Activity Survey forms due to DEQ.</a:t>
                      </a:r>
                      <a:endParaRPr lang="en-US" sz="1200" dirty="0">
                        <a:effectLst/>
                        <a:latin typeface="Times New Roman" panose="02020603050405020304" pitchFamily="18" charset="0"/>
                        <a:ea typeface="Times New Roman" panose="02020603050405020304" pitchFamily="18" charset="0"/>
                      </a:endParaRPr>
                    </a:p>
                  </a:txBody>
                  <a:tcPr marL="48855" marR="488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7788341"/>
                  </a:ext>
                </a:extLst>
              </a:tr>
              <a:tr h="864948">
                <a:tc>
                  <a:txBody>
                    <a:bodyPr/>
                    <a:lstStyle/>
                    <a:p>
                      <a:pPr marL="0" marR="0">
                        <a:buNone/>
                      </a:pPr>
                      <a:r>
                        <a:rPr lang="en-US" sz="1200" b="1">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September 3rd</a:t>
                      </a:r>
                      <a:endParaRPr lang="en-US" sz="1200">
                        <a:effectLst/>
                        <a:latin typeface="Times New Roman" panose="02020603050405020304" pitchFamily="18" charset="0"/>
                        <a:ea typeface="Times New Roman" panose="02020603050405020304" pitchFamily="18" charset="0"/>
                      </a:endParaRPr>
                    </a:p>
                  </a:txBody>
                  <a:tcPr marL="48855" marR="4885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buFont typeface="Symbol" panose="05050102010706020507" pitchFamily="18" charset="2"/>
                        <a:buChar char=""/>
                      </a:pPr>
                      <a:r>
                        <a:rPr lang="en-US" sz="1200" b="1"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Public comment period ends. </a:t>
                      </a:r>
                      <a:endParaRPr lang="en-US" sz="1200" dirty="0">
                        <a:effectLst/>
                        <a:latin typeface="Times New Roman" panose="02020603050405020304" pitchFamily="18" charset="0"/>
                        <a:ea typeface="Times New Roman" panose="02020603050405020304" pitchFamily="18" charset="0"/>
                      </a:endParaRPr>
                    </a:p>
                    <a:p>
                      <a:pPr marL="342900" marR="0" lvl="0" indent="-342900">
                        <a:buFont typeface="Symbol" panose="05050102010706020507" pitchFamily="18" charset="2"/>
                        <a:buChar char=""/>
                      </a:pPr>
                      <a:r>
                        <a:rPr lang="en-US" sz="1200" dirty="0">
                          <a:solidFill>
                            <a:srgbClr val="000000"/>
                          </a:solidFill>
                          <a:effectLst/>
                          <a:latin typeface="Arial Nova" panose="020B0504020202020204" pitchFamily="34" charset="0"/>
                          <a:ea typeface="Times New Roman" panose="02020603050405020304" pitchFamily="18" charset="0"/>
                          <a:cs typeface="Arial" panose="020B0604020202020204" pitchFamily="34" charset="0"/>
                        </a:rPr>
                        <a:t>Any comments received will be forwarded to the Board for review. The Board will consider comments and make adjustments in approvals, if appropriate, prior to release of any grant funds</a:t>
                      </a:r>
                      <a:endParaRPr lang="en-US" sz="1200" dirty="0">
                        <a:effectLst/>
                        <a:latin typeface="Times New Roman" panose="02020603050405020304" pitchFamily="18" charset="0"/>
                        <a:ea typeface="Times New Roman" panose="02020603050405020304" pitchFamily="18" charset="0"/>
                      </a:endParaRPr>
                    </a:p>
                  </a:txBody>
                  <a:tcPr marL="48855" marR="488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4975449"/>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65760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marL="344170" marR="1134745">
              <a:lnSpc>
                <a:spcPct val="90000"/>
              </a:lnSpc>
              <a:spcBef>
                <a:spcPts val="5"/>
              </a:spcBef>
            </a:pPr>
            <a:endParaRPr lang="en-US" sz="3600" dirty="0">
              <a:latin typeface="Times New Roman"/>
              <a:cs typeface="Times New Roman"/>
            </a:endParaRPr>
          </a:p>
          <a:p>
            <a:pPr marL="344170" marR="1134745">
              <a:lnSpc>
                <a:spcPct val="90000"/>
              </a:lnSpc>
              <a:spcBef>
                <a:spcPts val="5"/>
              </a:spcBef>
            </a:pPr>
            <a:r>
              <a:rPr sz="3600" b="1" spc="-40" dirty="0">
                <a:solidFill>
                  <a:srgbClr val="FFFFFF"/>
                </a:solidFill>
                <a:latin typeface="Arial Nova" panose="020B0504020202020204" pitchFamily="34" charset="0"/>
                <a:cs typeface="Corbel"/>
              </a:rPr>
              <a:t>Why</a:t>
            </a:r>
            <a:r>
              <a:rPr sz="3600" b="1" spc="-145" dirty="0">
                <a:solidFill>
                  <a:srgbClr val="FFFFFF"/>
                </a:solidFill>
                <a:latin typeface="Arial Nova" panose="020B0504020202020204" pitchFamily="34" charset="0"/>
                <a:cs typeface="Corbel"/>
              </a:rPr>
              <a:t> </a:t>
            </a:r>
            <a:r>
              <a:rPr sz="3600" b="1" spc="-20" dirty="0">
                <a:solidFill>
                  <a:srgbClr val="FFFFFF"/>
                </a:solidFill>
                <a:latin typeface="Arial Nova" panose="020B0504020202020204" pitchFamily="34" charset="0"/>
                <a:cs typeface="Corbel"/>
              </a:rPr>
              <a:t>is</a:t>
            </a:r>
            <a:r>
              <a:rPr sz="3600" b="1" spc="-145" dirty="0">
                <a:solidFill>
                  <a:srgbClr val="FFFFFF"/>
                </a:solidFill>
                <a:latin typeface="Arial Nova" panose="020B0504020202020204" pitchFamily="34" charset="0"/>
                <a:cs typeface="Corbel"/>
              </a:rPr>
              <a:t> </a:t>
            </a:r>
            <a:r>
              <a:rPr sz="3600" b="1" spc="-50" dirty="0">
                <a:solidFill>
                  <a:srgbClr val="FFFFFF"/>
                </a:solidFill>
                <a:latin typeface="Arial Nova" panose="020B0504020202020204" pitchFamily="34" charset="0"/>
                <a:cs typeface="Corbel"/>
              </a:rPr>
              <a:t>this </a:t>
            </a:r>
            <a:r>
              <a:rPr sz="3600" b="1" spc="-10" dirty="0">
                <a:solidFill>
                  <a:srgbClr val="FFFFFF"/>
                </a:solidFill>
                <a:latin typeface="Arial Nova" panose="020B0504020202020204" pitchFamily="34" charset="0"/>
                <a:cs typeface="Corbel"/>
              </a:rPr>
              <a:t>training required?</a:t>
            </a:r>
            <a:endParaRPr sz="3600" b="1" dirty="0">
              <a:latin typeface="Arial Nova" panose="020B0504020202020204" pitchFamily="34" charset="0"/>
              <a:cs typeface="Corbel"/>
            </a:endParaRPr>
          </a:p>
        </p:txBody>
      </p:sp>
      <p:sp>
        <p:nvSpPr>
          <p:cNvPr id="3" name="object 3"/>
          <p:cNvSpPr txBox="1"/>
          <p:nvPr/>
        </p:nvSpPr>
        <p:spPr>
          <a:xfrm>
            <a:off x="3886200" y="1091180"/>
            <a:ext cx="8001000" cy="4675639"/>
          </a:xfrm>
          <a:prstGeom prst="rect">
            <a:avLst/>
          </a:prstGeom>
        </p:spPr>
        <p:txBody>
          <a:bodyPr vert="horz" wrap="square" lIns="0" tIns="134620" rIns="0" bIns="0" rtlCol="0">
            <a:spAutoFit/>
          </a:bodyPr>
          <a:lstStyle/>
          <a:p>
            <a:pPr marL="12700">
              <a:lnSpc>
                <a:spcPct val="100000"/>
              </a:lnSpc>
              <a:spcBef>
                <a:spcPts val="1060"/>
              </a:spcBef>
            </a:pPr>
            <a:r>
              <a:rPr sz="2000" b="1" dirty="0">
                <a:solidFill>
                  <a:schemeClr val="tx1"/>
                </a:solidFill>
                <a:latin typeface="Arial Nova" panose="020B0504020202020204" pitchFamily="34" charset="0"/>
                <a:cs typeface="Arial"/>
              </a:rPr>
              <a:t>District</a:t>
            </a:r>
            <a:r>
              <a:rPr sz="2000" b="1" spc="-6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Rule </a:t>
            </a:r>
            <a:r>
              <a:rPr lang="en-US" sz="2000" b="1" dirty="0">
                <a:solidFill>
                  <a:schemeClr val="tx1"/>
                </a:solidFill>
                <a:latin typeface="Arial Nova" panose="020B0504020202020204" pitchFamily="34" charset="0"/>
                <a:cs typeface="Arial"/>
              </a:rPr>
              <a:t>8 CAR § 110-1005 – </a:t>
            </a:r>
            <a:r>
              <a:rPr sz="2000" b="1" dirty="0">
                <a:solidFill>
                  <a:schemeClr val="tx1"/>
                </a:solidFill>
                <a:latin typeface="Arial Nova" panose="020B0504020202020204" pitchFamily="34" charset="0"/>
                <a:cs typeface="Arial"/>
              </a:rPr>
              <a:t>Pre-Application </a:t>
            </a:r>
            <a:r>
              <a:rPr sz="2000" b="1" spc="-10" dirty="0">
                <a:solidFill>
                  <a:schemeClr val="tx1"/>
                </a:solidFill>
                <a:latin typeface="Arial Nova" panose="020B0504020202020204" pitchFamily="34" charset="0"/>
                <a:cs typeface="Arial"/>
              </a:rPr>
              <a:t>Training</a:t>
            </a:r>
            <a:endParaRPr sz="2000" b="1" dirty="0">
              <a:solidFill>
                <a:schemeClr val="tx1"/>
              </a:solidFill>
              <a:latin typeface="Arial Nova" panose="020B0504020202020204" pitchFamily="34" charset="0"/>
              <a:cs typeface="Arial"/>
            </a:endParaRPr>
          </a:p>
          <a:p>
            <a:pPr marL="195580" marR="57150" indent="-182880">
              <a:lnSpc>
                <a:spcPts val="2160"/>
              </a:lnSpc>
              <a:spcBef>
                <a:spcPts val="1235"/>
              </a:spcBef>
              <a:buFont typeface="Wingdings 2"/>
              <a:buChar char=""/>
              <a:tabLst>
                <a:tab pos="195580" algn="l"/>
              </a:tabLst>
            </a:pPr>
            <a:r>
              <a:rPr sz="2000" dirty="0">
                <a:solidFill>
                  <a:schemeClr val="tx1"/>
                </a:solidFill>
                <a:latin typeface="Arial Nova" panose="020B0504020202020204" pitchFamily="34" charset="0"/>
                <a:cs typeface="Arial"/>
              </a:rPr>
              <a:t>District</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staff</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must</a:t>
            </a:r>
            <a:r>
              <a:rPr sz="2000" spc="-4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conduct</a:t>
            </a:r>
            <a:r>
              <a:rPr sz="2000" spc="-5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a:t>
            </a:r>
            <a:r>
              <a:rPr sz="2000" spc="-1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pre-</a:t>
            </a:r>
            <a:r>
              <a:rPr sz="2000" spc="-10" dirty="0">
                <a:solidFill>
                  <a:schemeClr val="tx1"/>
                </a:solidFill>
                <a:latin typeface="Arial Nova" panose="020B0504020202020204" pitchFamily="34" charset="0"/>
                <a:cs typeface="Arial"/>
              </a:rPr>
              <a:t>application</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training</a:t>
            </a:r>
            <a:r>
              <a:rPr sz="2000" spc="-2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meeting </a:t>
            </a:r>
            <a:r>
              <a:rPr sz="2000" dirty="0">
                <a:solidFill>
                  <a:schemeClr val="tx1"/>
                </a:solidFill>
                <a:latin typeface="Arial Nova" panose="020B0504020202020204" pitchFamily="34" charset="0"/>
                <a:cs typeface="Arial"/>
              </a:rPr>
              <a:t>for</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all</a:t>
            </a:r>
            <a:r>
              <a:rPr sz="2000" spc="-1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potential</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grant</a:t>
            </a:r>
            <a:r>
              <a:rPr sz="2000" spc="-5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applicants.</a:t>
            </a:r>
            <a:endParaRPr sz="2000" dirty="0">
              <a:solidFill>
                <a:schemeClr val="tx1"/>
              </a:solidFill>
              <a:latin typeface="Arial Nova" panose="020B0504020202020204" pitchFamily="34" charset="0"/>
              <a:cs typeface="Arial"/>
            </a:endParaRPr>
          </a:p>
          <a:p>
            <a:pPr marL="698500" lvl="1" indent="-182880">
              <a:lnSpc>
                <a:spcPct val="100000"/>
              </a:lnSpc>
              <a:spcBef>
                <a:spcPts val="60"/>
              </a:spcBef>
              <a:buClr>
                <a:schemeClr val="accent5"/>
              </a:buClr>
              <a:buFont typeface="Wingdings 2"/>
              <a:buChar char=""/>
              <a:tabLst>
                <a:tab pos="698500" algn="l"/>
              </a:tabLst>
            </a:pPr>
            <a:r>
              <a:rPr sz="1800" dirty="0">
                <a:solidFill>
                  <a:schemeClr val="tx1"/>
                </a:solidFill>
                <a:latin typeface="Arial Nova" panose="020B0504020202020204" pitchFamily="34" charset="0"/>
                <a:cs typeface="Arial"/>
              </a:rPr>
              <a:t>Notice</a:t>
            </a:r>
            <a:r>
              <a:rPr sz="1800" spc="-1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must</a:t>
            </a:r>
            <a:r>
              <a:rPr sz="1800" spc="-2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be</a:t>
            </a:r>
            <a:r>
              <a:rPr sz="1800" spc="-1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sent</a:t>
            </a:r>
            <a:r>
              <a:rPr sz="1800" spc="-10"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to</a:t>
            </a:r>
            <a:r>
              <a:rPr sz="1800" spc="-2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all</a:t>
            </a:r>
            <a:r>
              <a:rPr sz="1800" spc="-10"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eligible entities</a:t>
            </a:r>
            <a:r>
              <a:rPr sz="1800" spc="-1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7</a:t>
            </a:r>
            <a:r>
              <a:rPr sz="1800" spc="-1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days</a:t>
            </a:r>
            <a:r>
              <a:rPr sz="1800" spc="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in</a:t>
            </a:r>
            <a:r>
              <a:rPr sz="1800" spc="-10" dirty="0">
                <a:solidFill>
                  <a:schemeClr val="tx1"/>
                </a:solidFill>
                <a:latin typeface="Arial Nova" panose="020B0504020202020204" pitchFamily="34" charset="0"/>
                <a:cs typeface="Arial"/>
              </a:rPr>
              <a:t> advance.</a:t>
            </a:r>
            <a:endParaRPr sz="1800" dirty="0">
              <a:solidFill>
                <a:schemeClr val="tx1"/>
              </a:solidFill>
              <a:latin typeface="Arial Nova" panose="020B0504020202020204" pitchFamily="34" charset="0"/>
              <a:cs typeface="Arial"/>
            </a:endParaRPr>
          </a:p>
          <a:p>
            <a:pPr marL="195580" indent="-182880">
              <a:lnSpc>
                <a:spcPct val="100000"/>
              </a:lnSpc>
              <a:spcBef>
                <a:spcPts val="1255"/>
              </a:spcBef>
              <a:buFont typeface="Wingdings 2"/>
              <a:buChar char=""/>
              <a:tabLst>
                <a:tab pos="195580" algn="l"/>
              </a:tabLst>
            </a:pPr>
            <a:r>
              <a:rPr sz="2000" dirty="0">
                <a:solidFill>
                  <a:schemeClr val="tx1"/>
                </a:solidFill>
                <a:latin typeface="Arial Nova" panose="020B0504020202020204" pitchFamily="34" charset="0"/>
                <a:cs typeface="Arial"/>
              </a:rPr>
              <a:t>Training</a:t>
            </a:r>
            <a:r>
              <a:rPr sz="2000" spc="-12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includes:</a:t>
            </a:r>
            <a:endParaRPr sz="2000" dirty="0">
              <a:solidFill>
                <a:schemeClr val="tx1"/>
              </a:solidFill>
              <a:latin typeface="Arial Nova" panose="020B0504020202020204" pitchFamily="34" charset="0"/>
              <a:cs typeface="Arial"/>
            </a:endParaRPr>
          </a:p>
          <a:p>
            <a:pPr marL="698500" lvl="1" indent="-182880">
              <a:lnSpc>
                <a:spcPct val="100000"/>
              </a:lnSpc>
              <a:spcBef>
                <a:spcPts val="90"/>
              </a:spcBef>
              <a:buClr>
                <a:srgbClr val="40B9D2"/>
              </a:buClr>
              <a:buFont typeface="Wingdings 2"/>
              <a:buChar char=""/>
              <a:tabLst>
                <a:tab pos="698500" algn="l"/>
              </a:tabLst>
            </a:pPr>
            <a:r>
              <a:rPr sz="1800" dirty="0">
                <a:solidFill>
                  <a:schemeClr val="tx1"/>
                </a:solidFill>
                <a:latin typeface="Arial Nova" panose="020B0504020202020204" pitchFamily="34" charset="0"/>
                <a:cs typeface="Arial"/>
              </a:rPr>
              <a:t>Application</a:t>
            </a:r>
            <a:r>
              <a:rPr sz="1800" spc="-50" dirty="0">
                <a:solidFill>
                  <a:schemeClr val="tx1"/>
                </a:solidFill>
                <a:latin typeface="Arial Nova" panose="020B0504020202020204" pitchFamily="34" charset="0"/>
                <a:cs typeface="Arial"/>
              </a:rPr>
              <a:t> </a:t>
            </a:r>
            <a:r>
              <a:rPr sz="1800" spc="-10" dirty="0">
                <a:solidFill>
                  <a:schemeClr val="tx1"/>
                </a:solidFill>
                <a:latin typeface="Arial Nova" panose="020B0504020202020204" pitchFamily="34" charset="0"/>
                <a:cs typeface="Arial"/>
              </a:rPr>
              <a:t>process</a:t>
            </a:r>
            <a:endParaRPr sz="1800" dirty="0">
              <a:solidFill>
                <a:schemeClr val="tx1"/>
              </a:solidFill>
              <a:latin typeface="Arial Nova" panose="020B0504020202020204" pitchFamily="34" charset="0"/>
              <a:cs typeface="Arial"/>
            </a:endParaRPr>
          </a:p>
          <a:p>
            <a:pPr marL="698500" lvl="1" indent="-182880">
              <a:lnSpc>
                <a:spcPct val="100000"/>
              </a:lnSpc>
              <a:spcBef>
                <a:spcPts val="385"/>
              </a:spcBef>
              <a:buClr>
                <a:srgbClr val="40B9D2"/>
              </a:buClr>
              <a:buFont typeface="Wingdings 2"/>
              <a:buChar char=""/>
              <a:tabLst>
                <a:tab pos="698500" algn="l"/>
              </a:tabLst>
            </a:pPr>
            <a:r>
              <a:rPr sz="1800" dirty="0">
                <a:solidFill>
                  <a:schemeClr val="tx1"/>
                </a:solidFill>
                <a:latin typeface="Arial Nova" panose="020B0504020202020204" pitchFamily="34" charset="0"/>
                <a:cs typeface="Arial"/>
              </a:rPr>
              <a:t>Grant</a:t>
            </a:r>
            <a:r>
              <a:rPr sz="1800" spc="-20" dirty="0">
                <a:solidFill>
                  <a:schemeClr val="tx1"/>
                </a:solidFill>
                <a:latin typeface="Arial Nova" panose="020B0504020202020204" pitchFamily="34" charset="0"/>
                <a:cs typeface="Arial"/>
              </a:rPr>
              <a:t> </a:t>
            </a:r>
            <a:r>
              <a:rPr sz="1800" spc="-10" dirty="0">
                <a:solidFill>
                  <a:schemeClr val="tx1"/>
                </a:solidFill>
                <a:latin typeface="Arial Nova" panose="020B0504020202020204" pitchFamily="34" charset="0"/>
                <a:cs typeface="Arial"/>
              </a:rPr>
              <a:t>procedures</a:t>
            </a:r>
            <a:endParaRPr sz="1800" dirty="0">
              <a:solidFill>
                <a:schemeClr val="tx1"/>
              </a:solidFill>
              <a:latin typeface="Arial Nova" panose="020B0504020202020204" pitchFamily="34" charset="0"/>
              <a:cs typeface="Arial"/>
            </a:endParaRPr>
          </a:p>
          <a:p>
            <a:pPr marL="698500" lvl="1" indent="-182880">
              <a:lnSpc>
                <a:spcPct val="100000"/>
              </a:lnSpc>
              <a:spcBef>
                <a:spcPts val="385"/>
              </a:spcBef>
              <a:buClr>
                <a:srgbClr val="40B9D2"/>
              </a:buClr>
              <a:buFont typeface="Wingdings 2"/>
              <a:buChar char=""/>
              <a:tabLst>
                <a:tab pos="698500" algn="l"/>
              </a:tabLst>
            </a:pPr>
            <a:r>
              <a:rPr sz="1800" dirty="0">
                <a:solidFill>
                  <a:schemeClr val="tx1"/>
                </a:solidFill>
                <a:latin typeface="Arial Nova" panose="020B0504020202020204" pitchFamily="34" charset="0"/>
                <a:cs typeface="Arial"/>
              </a:rPr>
              <a:t>Record</a:t>
            </a:r>
            <a:r>
              <a:rPr sz="1800" spc="-30"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keeping</a:t>
            </a:r>
            <a:r>
              <a:rPr sz="1800" spc="-20" dirty="0">
                <a:solidFill>
                  <a:schemeClr val="tx1"/>
                </a:solidFill>
                <a:latin typeface="Arial Nova" panose="020B0504020202020204" pitchFamily="34" charset="0"/>
                <a:cs typeface="Arial"/>
              </a:rPr>
              <a:t> </a:t>
            </a:r>
            <a:r>
              <a:rPr sz="1800" spc="-10" dirty="0">
                <a:solidFill>
                  <a:schemeClr val="tx1"/>
                </a:solidFill>
                <a:latin typeface="Arial Nova" panose="020B0504020202020204" pitchFamily="34" charset="0"/>
                <a:cs typeface="Arial"/>
              </a:rPr>
              <a:t>requirements</a:t>
            </a:r>
            <a:endParaRPr sz="1800" dirty="0">
              <a:solidFill>
                <a:schemeClr val="tx1"/>
              </a:solidFill>
              <a:latin typeface="Arial Nova" panose="020B0504020202020204" pitchFamily="34" charset="0"/>
              <a:cs typeface="Arial"/>
            </a:endParaRPr>
          </a:p>
          <a:p>
            <a:pPr marL="195580" indent="-182880">
              <a:lnSpc>
                <a:spcPts val="2280"/>
              </a:lnSpc>
              <a:spcBef>
                <a:spcPts val="1250"/>
              </a:spcBef>
              <a:buFont typeface="Wingdings 2"/>
              <a:buChar char=""/>
              <a:tabLst>
                <a:tab pos="195580" algn="l"/>
              </a:tabLst>
            </a:pPr>
            <a:r>
              <a:rPr sz="2000" dirty="0">
                <a:solidFill>
                  <a:schemeClr val="tx1"/>
                </a:solidFill>
                <a:latin typeface="Arial Nova" panose="020B0504020202020204" pitchFamily="34" charset="0"/>
                <a:cs typeface="Arial"/>
              </a:rPr>
              <a:t>At</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least</a:t>
            </a:r>
            <a:r>
              <a:rPr sz="2000" spc="-3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one</a:t>
            </a:r>
            <a:r>
              <a:rPr sz="2000" spc="-3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employee</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of</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any</a:t>
            </a:r>
            <a:r>
              <a:rPr sz="2000" spc="-1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potential</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applicant</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entity</a:t>
            </a:r>
            <a:r>
              <a:rPr sz="2000" spc="-25" dirty="0">
                <a:solidFill>
                  <a:schemeClr val="tx1"/>
                </a:solidFill>
                <a:latin typeface="Arial Nova" panose="020B0504020202020204" pitchFamily="34" charset="0"/>
                <a:cs typeface="Arial"/>
              </a:rPr>
              <a:t> </a:t>
            </a:r>
            <a:r>
              <a:rPr sz="2000" spc="-20" dirty="0">
                <a:solidFill>
                  <a:schemeClr val="tx1"/>
                </a:solidFill>
                <a:latin typeface="Arial Nova" panose="020B0504020202020204" pitchFamily="34" charset="0"/>
                <a:cs typeface="Arial"/>
              </a:rPr>
              <a:t>must</a:t>
            </a:r>
            <a:endParaRPr sz="2000" dirty="0">
              <a:solidFill>
                <a:schemeClr val="tx1"/>
              </a:solidFill>
              <a:latin typeface="Arial Nova" panose="020B0504020202020204" pitchFamily="34" charset="0"/>
              <a:cs typeface="Arial"/>
            </a:endParaRPr>
          </a:p>
          <a:p>
            <a:pPr marL="195580">
              <a:lnSpc>
                <a:spcPts val="2280"/>
              </a:lnSpc>
            </a:pPr>
            <a:r>
              <a:rPr sz="2000" dirty="0">
                <a:solidFill>
                  <a:schemeClr val="tx1"/>
                </a:solidFill>
                <a:latin typeface="Arial Nova" panose="020B0504020202020204" pitchFamily="34" charset="0"/>
                <a:cs typeface="Arial"/>
              </a:rPr>
              <a:t>attend</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the</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mandatory</a:t>
            </a:r>
            <a:r>
              <a:rPr sz="2000" spc="-6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pre-application</a:t>
            </a:r>
            <a:r>
              <a:rPr sz="2000" spc="-7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meeting.</a:t>
            </a:r>
            <a:endParaRPr sz="2000" dirty="0">
              <a:solidFill>
                <a:schemeClr val="tx1"/>
              </a:solidFill>
              <a:latin typeface="Arial Nova" panose="020B0504020202020204" pitchFamily="34" charset="0"/>
              <a:cs typeface="Arial"/>
            </a:endParaRPr>
          </a:p>
          <a:p>
            <a:pPr marL="698500" lvl="1" indent="-182880">
              <a:lnSpc>
                <a:spcPct val="100000"/>
              </a:lnSpc>
              <a:spcBef>
                <a:spcPts val="95"/>
              </a:spcBef>
              <a:buClr>
                <a:srgbClr val="40B9D2"/>
              </a:buClr>
              <a:buFont typeface="Wingdings 2"/>
              <a:buChar char=""/>
              <a:tabLst>
                <a:tab pos="698500" algn="l"/>
              </a:tabLst>
            </a:pPr>
            <a:r>
              <a:rPr sz="1800" dirty="0">
                <a:solidFill>
                  <a:schemeClr val="tx1"/>
                </a:solidFill>
                <a:latin typeface="Arial Nova" panose="020B0504020202020204" pitchFamily="34" charset="0"/>
                <a:cs typeface="Arial"/>
              </a:rPr>
              <a:t>Entities</a:t>
            </a:r>
            <a:r>
              <a:rPr sz="1800" spc="-30"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that</a:t>
            </a:r>
            <a:r>
              <a:rPr sz="1800" spc="-1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fail</a:t>
            </a:r>
            <a:r>
              <a:rPr sz="1800" spc="-2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to</a:t>
            </a:r>
            <a:r>
              <a:rPr sz="1800" spc="-1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attend</a:t>
            </a:r>
            <a:r>
              <a:rPr sz="1800" spc="-20"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are</a:t>
            </a:r>
            <a:r>
              <a:rPr sz="1800" spc="-10"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ineligible</a:t>
            </a:r>
            <a:r>
              <a:rPr sz="1800" spc="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for</a:t>
            </a:r>
            <a:r>
              <a:rPr sz="1800" spc="-30"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the</a:t>
            </a:r>
            <a:r>
              <a:rPr sz="1800" spc="-25" dirty="0">
                <a:solidFill>
                  <a:schemeClr val="tx1"/>
                </a:solidFill>
                <a:latin typeface="Arial Nova" panose="020B0504020202020204" pitchFamily="34" charset="0"/>
                <a:cs typeface="Arial"/>
              </a:rPr>
              <a:t> </a:t>
            </a:r>
            <a:r>
              <a:rPr sz="1800" dirty="0">
                <a:solidFill>
                  <a:schemeClr val="tx1"/>
                </a:solidFill>
                <a:latin typeface="Arial Nova" panose="020B0504020202020204" pitchFamily="34" charset="0"/>
                <a:cs typeface="Arial"/>
              </a:rPr>
              <a:t>grant</a:t>
            </a:r>
            <a:r>
              <a:rPr sz="1800" spc="-5" dirty="0">
                <a:solidFill>
                  <a:schemeClr val="tx1"/>
                </a:solidFill>
                <a:latin typeface="Arial Nova" panose="020B0504020202020204" pitchFamily="34" charset="0"/>
                <a:cs typeface="Arial"/>
              </a:rPr>
              <a:t> </a:t>
            </a:r>
            <a:r>
              <a:rPr sz="1800" spc="-10" dirty="0">
                <a:solidFill>
                  <a:schemeClr val="tx1"/>
                </a:solidFill>
                <a:latin typeface="Arial Nova" panose="020B0504020202020204" pitchFamily="34" charset="0"/>
                <a:cs typeface="Arial"/>
              </a:rPr>
              <a:t>round.</a:t>
            </a:r>
            <a:endParaRPr sz="1800" dirty="0">
              <a:solidFill>
                <a:schemeClr val="tx1"/>
              </a:solidFill>
              <a:latin typeface="Arial Nova" panose="020B0504020202020204" pitchFamily="34" charset="0"/>
              <a:cs typeface="Arial"/>
            </a:endParaRPr>
          </a:p>
          <a:p>
            <a:pPr marL="12700">
              <a:lnSpc>
                <a:spcPts val="2280"/>
              </a:lnSpc>
              <a:spcBef>
                <a:spcPts val="1250"/>
              </a:spcBef>
            </a:pPr>
            <a:r>
              <a:rPr sz="2000" b="1" dirty="0">
                <a:solidFill>
                  <a:schemeClr val="tx1"/>
                </a:solidFill>
                <a:latin typeface="Arial Nova" panose="020B0504020202020204" pitchFamily="34" charset="0"/>
                <a:cs typeface="Arial"/>
              </a:rPr>
              <a:t>This</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training</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ensures</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that</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each</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grantee</a:t>
            </a:r>
            <a:r>
              <a:rPr sz="2000" b="1" spc="-5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understands</a:t>
            </a:r>
            <a:r>
              <a:rPr sz="2000" b="1" spc="-55" dirty="0">
                <a:solidFill>
                  <a:schemeClr val="tx1"/>
                </a:solidFill>
                <a:latin typeface="Arial Nova" panose="020B0504020202020204" pitchFamily="34" charset="0"/>
                <a:cs typeface="Arial"/>
              </a:rPr>
              <a:t> </a:t>
            </a:r>
            <a:r>
              <a:rPr sz="2000" b="1" spc="-25" dirty="0">
                <a:solidFill>
                  <a:schemeClr val="tx1"/>
                </a:solidFill>
                <a:latin typeface="Arial Nova" panose="020B0504020202020204" pitchFamily="34" charset="0"/>
                <a:cs typeface="Arial"/>
              </a:rPr>
              <a:t>the</a:t>
            </a:r>
            <a:endParaRPr sz="2000" b="1" dirty="0">
              <a:solidFill>
                <a:schemeClr val="tx1"/>
              </a:solidFill>
              <a:latin typeface="Arial Nova" panose="020B0504020202020204" pitchFamily="34" charset="0"/>
              <a:cs typeface="Arial"/>
            </a:endParaRPr>
          </a:p>
          <a:p>
            <a:pPr marL="12700">
              <a:lnSpc>
                <a:spcPts val="2280"/>
              </a:lnSpc>
            </a:pPr>
            <a:r>
              <a:rPr sz="2000" b="1" dirty="0">
                <a:solidFill>
                  <a:schemeClr val="tx1"/>
                </a:solidFill>
                <a:latin typeface="Arial Nova" panose="020B0504020202020204" pitchFamily="34" charset="0"/>
                <a:cs typeface="Arial"/>
              </a:rPr>
              <a:t>responsibilities</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and</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requirements</a:t>
            </a:r>
            <a:r>
              <a:rPr sz="2000" b="1" spc="-7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related</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to</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an</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awarded</a:t>
            </a:r>
            <a:r>
              <a:rPr sz="2000" b="1" spc="-45"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grant.</a:t>
            </a:r>
            <a:endParaRPr sz="2000" b="1" dirty="0">
              <a:solidFill>
                <a:schemeClr val="tx1"/>
              </a:solidFill>
              <a:latin typeface="Arial Nova" panose="020B0504020202020204" pitchFamily="34" charset="0"/>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44424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375"/>
              </a:spcBef>
            </a:pPr>
            <a:endParaRPr sz="3600" dirty="0">
              <a:latin typeface="Times New Roman"/>
              <a:cs typeface="Times New Roman"/>
            </a:endParaRPr>
          </a:p>
          <a:p>
            <a:pPr marL="344170" marR="325120">
              <a:lnSpc>
                <a:spcPts val="3890"/>
              </a:lnSpc>
            </a:pPr>
            <a:r>
              <a:rPr sz="3600" b="1" spc="-45" dirty="0">
                <a:solidFill>
                  <a:srgbClr val="FFFFFF"/>
                </a:solidFill>
                <a:latin typeface="Arial Nova" panose="020B0504020202020204" pitchFamily="34" charset="0"/>
                <a:cs typeface="Corbel"/>
              </a:rPr>
              <a:t>How</a:t>
            </a:r>
            <a:r>
              <a:rPr sz="3600" b="1" spc="-130" dirty="0">
                <a:solidFill>
                  <a:srgbClr val="FFFFFF"/>
                </a:solidFill>
                <a:latin typeface="Arial Nova" panose="020B0504020202020204" pitchFamily="34" charset="0"/>
                <a:cs typeface="Corbel"/>
              </a:rPr>
              <a:t> </a:t>
            </a:r>
            <a:r>
              <a:rPr sz="3600" b="1" spc="-40" dirty="0">
                <a:solidFill>
                  <a:srgbClr val="FFFFFF"/>
                </a:solidFill>
                <a:latin typeface="Arial Nova" panose="020B0504020202020204" pitchFamily="34" charset="0"/>
                <a:cs typeface="Corbel"/>
              </a:rPr>
              <a:t>are</a:t>
            </a:r>
            <a:r>
              <a:rPr sz="3600" b="1" spc="-125" dirty="0">
                <a:solidFill>
                  <a:srgbClr val="FFFFFF"/>
                </a:solidFill>
                <a:latin typeface="Arial Nova" panose="020B0504020202020204" pitchFamily="34" charset="0"/>
                <a:cs typeface="Corbel"/>
              </a:rPr>
              <a:t> </a:t>
            </a:r>
            <a:r>
              <a:rPr sz="3600" b="1" spc="-60" dirty="0">
                <a:solidFill>
                  <a:srgbClr val="FFFFFF"/>
                </a:solidFill>
                <a:latin typeface="Arial Nova" panose="020B0504020202020204" pitchFamily="34" charset="0"/>
                <a:cs typeface="Corbel"/>
              </a:rPr>
              <a:t>grants </a:t>
            </a:r>
            <a:r>
              <a:rPr sz="3600" b="1" spc="-10" dirty="0">
                <a:solidFill>
                  <a:srgbClr val="FFFFFF"/>
                </a:solidFill>
                <a:latin typeface="Arial Nova" panose="020B0504020202020204" pitchFamily="34" charset="0"/>
                <a:cs typeface="Corbel"/>
              </a:rPr>
              <a:t>funded?</a:t>
            </a:r>
            <a:endParaRPr sz="3600" b="1" dirty="0">
              <a:latin typeface="Arial Nova" panose="020B0504020202020204" pitchFamily="34" charset="0"/>
              <a:cs typeface="Corbel"/>
            </a:endParaRPr>
          </a:p>
        </p:txBody>
      </p:sp>
      <p:sp>
        <p:nvSpPr>
          <p:cNvPr id="3" name="object 3"/>
          <p:cNvSpPr txBox="1"/>
          <p:nvPr/>
        </p:nvSpPr>
        <p:spPr>
          <a:xfrm>
            <a:off x="3962400" y="1208424"/>
            <a:ext cx="7772400" cy="4441152"/>
          </a:xfrm>
          <a:prstGeom prst="rect">
            <a:avLst/>
          </a:prstGeom>
        </p:spPr>
        <p:txBody>
          <a:bodyPr vert="horz" wrap="square" lIns="0" tIns="47625" rIns="0" bIns="0" rtlCol="0">
            <a:spAutoFit/>
          </a:bodyPr>
          <a:lstStyle/>
          <a:p>
            <a:pPr marL="355600" marR="476884" indent="-342900">
              <a:lnSpc>
                <a:spcPts val="2160"/>
              </a:lnSpc>
              <a:spcBef>
                <a:spcPts val="375"/>
              </a:spcBef>
              <a:buFont typeface="Arial" panose="020B0604020202020204" pitchFamily="34" charset="0"/>
              <a:buChar char="•"/>
            </a:pPr>
            <a:r>
              <a:rPr sz="2000" b="1" dirty="0">
                <a:solidFill>
                  <a:schemeClr val="tx1"/>
                </a:solidFill>
                <a:latin typeface="Arial Nova" panose="020B0504020202020204" pitchFamily="34" charset="0"/>
                <a:cs typeface="Arial"/>
              </a:rPr>
              <a:t>$1.50/ton</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fee</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on</a:t>
            </a:r>
            <a:r>
              <a:rPr sz="2000" b="1" spc="-1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municipal</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waste</a:t>
            </a:r>
            <a:r>
              <a:rPr sz="2000" b="1" spc="-6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t>
            </a:r>
            <a:r>
              <a:rPr sz="2000" b="1" spc="-2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$0.25/ton</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on</a:t>
            </a:r>
            <a:r>
              <a:rPr sz="2000" b="1" spc="-1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Class</a:t>
            </a:r>
            <a:r>
              <a:rPr sz="2000" b="1" spc="-40" dirty="0">
                <a:solidFill>
                  <a:schemeClr val="tx1"/>
                </a:solidFill>
                <a:latin typeface="Arial Nova" panose="020B0504020202020204" pitchFamily="34" charset="0"/>
                <a:cs typeface="Arial"/>
              </a:rPr>
              <a:t> </a:t>
            </a:r>
            <a:r>
              <a:rPr sz="2000" b="1" spc="-50" dirty="0">
                <a:solidFill>
                  <a:schemeClr val="tx1"/>
                </a:solidFill>
                <a:latin typeface="Arial Nova" panose="020B0504020202020204" pitchFamily="34" charset="0"/>
                <a:cs typeface="Arial"/>
              </a:rPr>
              <a:t>3 </a:t>
            </a:r>
            <a:r>
              <a:rPr sz="2000" b="1" dirty="0">
                <a:solidFill>
                  <a:schemeClr val="tx1"/>
                </a:solidFill>
                <a:latin typeface="Arial Nova" panose="020B0504020202020204" pitchFamily="34" charset="0"/>
                <a:cs typeface="Arial"/>
              </a:rPr>
              <a:t>waste</a:t>
            </a:r>
            <a:r>
              <a:rPr sz="2000" b="1" spc="-5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generated</a:t>
            </a:r>
            <a:r>
              <a:rPr sz="2000" b="1" spc="-2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in</a:t>
            </a:r>
            <a:r>
              <a:rPr sz="2000" b="1" spc="-8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Arkansas</a:t>
            </a:r>
            <a:r>
              <a:rPr sz="2000" b="1" spc="-15"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(8-6-</a:t>
            </a:r>
            <a:r>
              <a:rPr sz="2000" b="1" dirty="0">
                <a:solidFill>
                  <a:schemeClr val="tx1"/>
                </a:solidFill>
                <a:latin typeface="Arial Nova" panose="020B0504020202020204" pitchFamily="34" charset="0"/>
                <a:cs typeface="Arial"/>
              </a:rPr>
              <a:t>606</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&amp;</a:t>
            </a:r>
            <a:r>
              <a:rPr sz="2000" b="1" spc="-5" dirty="0">
                <a:solidFill>
                  <a:schemeClr val="tx1"/>
                </a:solidFill>
                <a:latin typeface="Arial Nova" panose="020B0504020202020204" pitchFamily="34" charset="0"/>
                <a:cs typeface="Arial"/>
              </a:rPr>
              <a:t> </a:t>
            </a:r>
            <a:r>
              <a:rPr sz="2000" b="1" spc="-20" dirty="0">
                <a:solidFill>
                  <a:schemeClr val="tx1"/>
                </a:solidFill>
                <a:latin typeface="Arial Nova" panose="020B0504020202020204" pitchFamily="34" charset="0"/>
                <a:cs typeface="Arial"/>
              </a:rPr>
              <a:t>607)</a:t>
            </a:r>
            <a:endParaRPr lang="en-US" sz="2000" b="1" dirty="0">
              <a:solidFill>
                <a:schemeClr val="tx1"/>
              </a:solidFill>
              <a:latin typeface="Arial Nova" panose="020B0504020202020204" pitchFamily="34" charset="0"/>
              <a:cs typeface="Arial"/>
            </a:endParaRPr>
          </a:p>
          <a:p>
            <a:pPr marL="747713" marR="476884" lvl="5" indent="-179388">
              <a:lnSpc>
                <a:spcPts val="2160"/>
              </a:lnSpc>
              <a:spcBef>
                <a:spcPts val="375"/>
              </a:spcBef>
              <a:buClr>
                <a:schemeClr val="accent5"/>
              </a:buClr>
              <a:buFont typeface="Arial" panose="020B0604020202020204" pitchFamily="34" charset="0"/>
              <a:buChar char="•"/>
            </a:pPr>
            <a:r>
              <a:rPr lang="en-US" spc="-30" dirty="0">
                <a:solidFill>
                  <a:schemeClr val="tx1"/>
                </a:solidFill>
                <a:latin typeface="Arial Nova" panose="020B0504020202020204" pitchFamily="34" charset="0"/>
                <a:cs typeface="Arial"/>
              </a:rPr>
              <a:t>DFA</a:t>
            </a:r>
            <a:r>
              <a:rPr lang="en-US" spc="-95"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collects</a:t>
            </a:r>
            <a:r>
              <a:rPr lang="en-US" spc="-70"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from</a:t>
            </a:r>
            <a:r>
              <a:rPr lang="en-US" spc="-10"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landfills</a:t>
            </a:r>
            <a:r>
              <a:rPr lang="en-US" spc="-60"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and</a:t>
            </a:r>
            <a:r>
              <a:rPr lang="en-US" spc="-35"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haulers</a:t>
            </a:r>
            <a:r>
              <a:rPr lang="en-US" spc="-30" dirty="0">
                <a:solidFill>
                  <a:schemeClr val="tx1"/>
                </a:solidFill>
                <a:latin typeface="Arial Nova" panose="020B0504020202020204" pitchFamily="34" charset="0"/>
                <a:cs typeface="Arial"/>
              </a:rPr>
              <a:t> </a:t>
            </a:r>
            <a:r>
              <a:rPr lang="en-US" spc="-25" dirty="0">
                <a:solidFill>
                  <a:schemeClr val="tx1"/>
                </a:solidFill>
                <a:latin typeface="Arial Nova" panose="020B0504020202020204" pitchFamily="34" charset="0"/>
                <a:cs typeface="Arial"/>
              </a:rPr>
              <a:t>(DFA</a:t>
            </a:r>
            <a:r>
              <a:rPr lang="en-US" spc="-90"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receives</a:t>
            </a:r>
            <a:r>
              <a:rPr lang="en-US" spc="-40"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a</a:t>
            </a:r>
            <a:r>
              <a:rPr lang="en-US" spc="-30"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fee</a:t>
            </a:r>
            <a:r>
              <a:rPr lang="en-US" spc="-20" dirty="0">
                <a:solidFill>
                  <a:schemeClr val="tx1"/>
                </a:solidFill>
                <a:latin typeface="Arial Nova" panose="020B0504020202020204" pitchFamily="34" charset="0"/>
                <a:cs typeface="Arial"/>
              </a:rPr>
              <a:t> </a:t>
            </a:r>
            <a:r>
              <a:rPr lang="en-US" dirty="0">
                <a:solidFill>
                  <a:schemeClr val="tx1"/>
                </a:solidFill>
                <a:latin typeface="Arial Nova" panose="020B0504020202020204" pitchFamily="34" charset="0"/>
                <a:cs typeface="Arial"/>
              </a:rPr>
              <a:t>for</a:t>
            </a:r>
            <a:r>
              <a:rPr lang="en-US" spc="-15" dirty="0">
                <a:solidFill>
                  <a:schemeClr val="tx1"/>
                </a:solidFill>
                <a:latin typeface="Arial Nova" panose="020B0504020202020204" pitchFamily="34" charset="0"/>
                <a:cs typeface="Arial"/>
              </a:rPr>
              <a:t> </a:t>
            </a:r>
            <a:r>
              <a:rPr lang="en-US" spc="-10" dirty="0">
                <a:solidFill>
                  <a:schemeClr val="tx1"/>
                </a:solidFill>
                <a:latin typeface="Arial Nova" panose="020B0504020202020204" pitchFamily="34" charset="0"/>
                <a:cs typeface="Arial"/>
              </a:rPr>
              <a:t>handling)</a:t>
            </a:r>
          </a:p>
          <a:p>
            <a:pPr marL="12700" marR="476884" lvl="8">
              <a:lnSpc>
                <a:spcPts val="2160"/>
              </a:lnSpc>
              <a:spcBef>
                <a:spcPts val="375"/>
              </a:spcBef>
            </a:pPr>
            <a:endParaRPr lang="en-US" sz="1000" spc="-10" dirty="0">
              <a:solidFill>
                <a:schemeClr val="tx1"/>
              </a:solidFill>
              <a:latin typeface="Arial Nova" panose="020B0504020202020204" pitchFamily="34" charset="0"/>
              <a:cs typeface="Arial"/>
            </a:endParaRPr>
          </a:p>
          <a:p>
            <a:pPr marL="355600" marR="476884" lvl="3" indent="-342900">
              <a:lnSpc>
                <a:spcPts val="2160"/>
              </a:lnSpc>
              <a:spcBef>
                <a:spcPts val="375"/>
              </a:spcBef>
              <a:buFont typeface="Arial" panose="020B0604020202020204" pitchFamily="34" charset="0"/>
              <a:buChar char="•"/>
            </a:pPr>
            <a:r>
              <a:rPr lang="en-US" sz="2000" b="1" dirty="0">
                <a:solidFill>
                  <a:schemeClr val="tx1"/>
                </a:solidFill>
                <a:latin typeface="Arial Nova" panose="020B0504020202020204" pitchFamily="34" charset="0"/>
                <a:cs typeface="Arial"/>
              </a:rPr>
              <a:t>$150,000/yr</a:t>
            </a:r>
            <a:r>
              <a:rPr lang="en-US" sz="2000" b="1" spc="-60" dirty="0">
                <a:solidFill>
                  <a:schemeClr val="tx1"/>
                </a:solidFill>
                <a:latin typeface="Arial Nova" panose="020B0504020202020204" pitchFamily="34" charset="0"/>
                <a:cs typeface="Arial"/>
              </a:rPr>
              <a:t> </a:t>
            </a:r>
            <a:r>
              <a:rPr lang="en-US" sz="2000" b="1" dirty="0">
                <a:solidFill>
                  <a:schemeClr val="tx1"/>
                </a:solidFill>
                <a:latin typeface="Arial Nova" panose="020B0504020202020204" pitchFamily="34" charset="0"/>
                <a:cs typeface="Arial"/>
              </a:rPr>
              <a:t>to</a:t>
            </a:r>
            <a:r>
              <a:rPr lang="en-US" sz="2000" b="1" spc="-45" dirty="0">
                <a:solidFill>
                  <a:schemeClr val="tx1"/>
                </a:solidFill>
                <a:latin typeface="Arial Nova" panose="020B0504020202020204" pitchFamily="34" charset="0"/>
                <a:cs typeface="Arial"/>
              </a:rPr>
              <a:t> </a:t>
            </a:r>
            <a:r>
              <a:rPr lang="en-US" sz="2000" b="1" dirty="0">
                <a:solidFill>
                  <a:schemeClr val="tx1"/>
                </a:solidFill>
                <a:latin typeface="Arial Nova" panose="020B0504020202020204" pitchFamily="34" charset="0"/>
                <a:cs typeface="Arial"/>
              </a:rPr>
              <a:t>Crime</a:t>
            </a:r>
            <a:r>
              <a:rPr lang="en-US" sz="2000" b="1" spc="-50" dirty="0">
                <a:solidFill>
                  <a:schemeClr val="tx1"/>
                </a:solidFill>
                <a:latin typeface="Arial Nova" panose="020B0504020202020204" pitchFamily="34" charset="0"/>
                <a:cs typeface="Arial"/>
              </a:rPr>
              <a:t> </a:t>
            </a:r>
            <a:r>
              <a:rPr lang="en-US" sz="2000" b="1" dirty="0">
                <a:solidFill>
                  <a:schemeClr val="tx1"/>
                </a:solidFill>
                <a:latin typeface="Arial Nova" panose="020B0504020202020204" pitchFamily="34" charset="0"/>
                <a:cs typeface="Arial"/>
              </a:rPr>
              <a:t>Information</a:t>
            </a:r>
            <a:r>
              <a:rPr lang="en-US" sz="2000" b="1" spc="-60" dirty="0">
                <a:solidFill>
                  <a:schemeClr val="tx1"/>
                </a:solidFill>
                <a:latin typeface="Arial Nova" panose="020B0504020202020204" pitchFamily="34" charset="0"/>
                <a:cs typeface="Arial"/>
              </a:rPr>
              <a:t> </a:t>
            </a:r>
            <a:r>
              <a:rPr lang="en-US" sz="2000" b="1" dirty="0">
                <a:solidFill>
                  <a:schemeClr val="tx1"/>
                </a:solidFill>
                <a:latin typeface="Arial Nova" panose="020B0504020202020204" pitchFamily="34" charset="0"/>
                <a:cs typeface="Arial"/>
              </a:rPr>
              <a:t>System</a:t>
            </a:r>
            <a:r>
              <a:rPr lang="en-US" sz="2000" b="1" spc="-40" dirty="0">
                <a:solidFill>
                  <a:schemeClr val="tx1"/>
                </a:solidFill>
                <a:latin typeface="Arial Nova" panose="020B0504020202020204" pitchFamily="34" charset="0"/>
                <a:cs typeface="Arial"/>
              </a:rPr>
              <a:t> </a:t>
            </a:r>
            <a:r>
              <a:rPr lang="en-US" sz="2000" b="1" spc="-20" dirty="0">
                <a:solidFill>
                  <a:schemeClr val="tx1"/>
                </a:solidFill>
                <a:latin typeface="Arial Nova" panose="020B0504020202020204" pitchFamily="34" charset="0"/>
                <a:cs typeface="Arial"/>
              </a:rPr>
              <a:t>Fund</a:t>
            </a:r>
          </a:p>
          <a:p>
            <a:pPr marL="12700" marR="476884" lvl="3">
              <a:lnSpc>
                <a:spcPts val="2160"/>
              </a:lnSpc>
              <a:spcBef>
                <a:spcPts val="375"/>
              </a:spcBef>
            </a:pPr>
            <a:endParaRPr lang="en-US" sz="2000" spc="-20" dirty="0">
              <a:solidFill>
                <a:schemeClr val="tx1"/>
              </a:solidFill>
              <a:latin typeface="Arial Nova" panose="020B0504020202020204" pitchFamily="34" charset="0"/>
              <a:cs typeface="Arial"/>
            </a:endParaRPr>
          </a:p>
          <a:p>
            <a:pPr marL="355600" marR="476884" lvl="3" indent="-342900">
              <a:lnSpc>
                <a:spcPts val="2160"/>
              </a:lnSpc>
              <a:spcBef>
                <a:spcPts val="375"/>
              </a:spcBef>
              <a:buFont typeface="Arial" panose="020B0604020202020204" pitchFamily="34" charset="0"/>
              <a:buChar char="•"/>
            </a:pPr>
            <a:r>
              <a:rPr sz="2000" b="1" dirty="0">
                <a:solidFill>
                  <a:schemeClr val="tx1"/>
                </a:solidFill>
                <a:latin typeface="Arial Nova" panose="020B0504020202020204" pitchFamily="34" charset="0"/>
                <a:cs typeface="Arial"/>
              </a:rPr>
              <a:t>$300,000/yr</a:t>
            </a:r>
            <a:r>
              <a:rPr sz="2000" b="1" spc="-7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to</a:t>
            </a:r>
            <a:r>
              <a:rPr sz="2000" b="1" spc="-1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AR</a:t>
            </a:r>
            <a:r>
              <a:rPr sz="2000" b="1" spc="-2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Unpaved</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Roads</a:t>
            </a:r>
            <a:r>
              <a:rPr sz="2000" b="1" spc="-45"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Program</a:t>
            </a:r>
            <a:endParaRPr lang="en-US" sz="2000" b="1" spc="-10" dirty="0">
              <a:solidFill>
                <a:schemeClr val="tx1"/>
              </a:solidFill>
              <a:latin typeface="Arial Nova" panose="020B0504020202020204" pitchFamily="34" charset="0"/>
              <a:cs typeface="Arial"/>
            </a:endParaRPr>
          </a:p>
          <a:p>
            <a:pPr marL="12700" marR="476884" lvl="3">
              <a:lnSpc>
                <a:spcPts val="2160"/>
              </a:lnSpc>
              <a:spcBef>
                <a:spcPts val="375"/>
              </a:spcBef>
            </a:pPr>
            <a:endParaRPr lang="en-US" sz="1100" spc="-10" dirty="0">
              <a:solidFill>
                <a:schemeClr val="tx1"/>
              </a:solidFill>
              <a:latin typeface="Arial Nova" panose="020B0504020202020204" pitchFamily="34" charset="0"/>
              <a:cs typeface="Arial"/>
            </a:endParaRPr>
          </a:p>
          <a:p>
            <a:pPr marL="355600" marR="476884" lvl="3" indent="-342900">
              <a:lnSpc>
                <a:spcPts val="2160"/>
              </a:lnSpc>
              <a:spcBef>
                <a:spcPts val="375"/>
              </a:spcBef>
              <a:buFont typeface="Arial" panose="020B0604020202020204" pitchFamily="34" charset="0"/>
              <a:buChar char="•"/>
            </a:pPr>
            <a:r>
              <a:rPr sz="2000" b="1" dirty="0">
                <a:solidFill>
                  <a:schemeClr val="tx1"/>
                </a:solidFill>
                <a:latin typeface="Arial Nova" panose="020B0504020202020204" pitchFamily="34" charset="0"/>
                <a:cs typeface="Arial"/>
              </a:rPr>
              <a:t>Remainder</a:t>
            </a:r>
            <a:r>
              <a:rPr sz="2000" b="1" spc="-9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to</a:t>
            </a:r>
            <a:r>
              <a:rPr sz="2000" b="1" spc="-1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AR</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Solid</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Waste</a:t>
            </a:r>
            <a:r>
              <a:rPr sz="2000" b="1" spc="-7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Management</a:t>
            </a:r>
            <a:r>
              <a:rPr sz="2000" b="1" spc="-8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&amp;</a:t>
            </a:r>
            <a:r>
              <a:rPr sz="2000" b="1" spc="-5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Recycling</a:t>
            </a:r>
            <a:r>
              <a:rPr sz="2000" b="1" spc="-55" dirty="0">
                <a:solidFill>
                  <a:schemeClr val="tx1"/>
                </a:solidFill>
                <a:latin typeface="Arial Nova" panose="020B0504020202020204" pitchFamily="34" charset="0"/>
                <a:cs typeface="Arial"/>
              </a:rPr>
              <a:t> </a:t>
            </a:r>
            <a:r>
              <a:rPr sz="2000" b="1" spc="-20" dirty="0">
                <a:solidFill>
                  <a:schemeClr val="tx1"/>
                </a:solidFill>
                <a:latin typeface="Arial Nova" panose="020B0504020202020204" pitchFamily="34" charset="0"/>
                <a:cs typeface="Arial"/>
              </a:rPr>
              <a:t>Fund</a:t>
            </a:r>
            <a:endParaRPr lang="en-US" sz="2000" b="1" spc="-20" dirty="0">
              <a:solidFill>
                <a:schemeClr val="tx1"/>
              </a:solidFill>
              <a:latin typeface="Arial Nova" panose="020B0504020202020204" pitchFamily="34" charset="0"/>
              <a:cs typeface="Arial"/>
            </a:endParaRPr>
          </a:p>
          <a:p>
            <a:pPr marL="747713" marR="476884" lvl="8" indent="-179388">
              <a:lnSpc>
                <a:spcPts val="2160"/>
              </a:lnSpc>
              <a:spcBef>
                <a:spcPts val="375"/>
              </a:spcBef>
              <a:buClr>
                <a:schemeClr val="accent5"/>
              </a:buClr>
              <a:buFont typeface="Arial" panose="020B0604020202020204" pitchFamily="34" charset="0"/>
              <a:buChar char="•"/>
            </a:pPr>
            <a:r>
              <a:rPr dirty="0">
                <a:solidFill>
                  <a:schemeClr val="tx1"/>
                </a:solidFill>
                <a:latin typeface="Arial Nova" panose="020B0504020202020204" pitchFamily="34" charset="0"/>
                <a:cs typeface="Arial"/>
              </a:rPr>
              <a:t>DEQ</a:t>
            </a:r>
            <a:r>
              <a:rPr spc="-3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receives</a:t>
            </a:r>
            <a:r>
              <a:rPr spc="-1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20%</a:t>
            </a:r>
            <a:r>
              <a:rPr spc="-2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of</a:t>
            </a:r>
            <a:r>
              <a:rPr spc="-2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those</a:t>
            </a:r>
            <a:r>
              <a:rPr spc="-2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funds</a:t>
            </a:r>
            <a:r>
              <a:rPr spc="-1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for</a:t>
            </a:r>
            <a:r>
              <a:rPr spc="-3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administrative</a:t>
            </a:r>
            <a:r>
              <a:rPr spc="-5" dirty="0">
                <a:solidFill>
                  <a:schemeClr val="tx1"/>
                </a:solidFill>
                <a:latin typeface="Arial Nova" panose="020B0504020202020204" pitchFamily="34" charset="0"/>
                <a:cs typeface="Arial"/>
              </a:rPr>
              <a:t> </a:t>
            </a:r>
            <a:r>
              <a:rPr spc="-10" dirty="0">
                <a:solidFill>
                  <a:schemeClr val="tx1"/>
                </a:solidFill>
                <a:latin typeface="Arial Nova" panose="020B0504020202020204" pitchFamily="34" charset="0"/>
                <a:cs typeface="Arial"/>
              </a:rPr>
              <a:t>support</a:t>
            </a:r>
            <a:endParaRPr lang="en-US" spc="-10" dirty="0">
              <a:solidFill>
                <a:schemeClr val="tx1"/>
              </a:solidFill>
              <a:latin typeface="Arial Nova" panose="020B0504020202020204" pitchFamily="34" charset="0"/>
              <a:cs typeface="Arial"/>
            </a:endParaRPr>
          </a:p>
          <a:p>
            <a:pPr marL="747713" marR="476884" lvl="3" indent="-179388">
              <a:lnSpc>
                <a:spcPts val="2160"/>
              </a:lnSpc>
              <a:spcBef>
                <a:spcPts val="375"/>
              </a:spcBef>
              <a:buClr>
                <a:schemeClr val="accent5"/>
              </a:buClr>
              <a:buFont typeface="Arial" panose="020B0604020202020204" pitchFamily="34" charset="0"/>
              <a:buChar char="•"/>
            </a:pPr>
            <a:r>
              <a:rPr dirty="0">
                <a:solidFill>
                  <a:schemeClr val="tx1"/>
                </a:solidFill>
                <a:latin typeface="Arial Nova" panose="020B0504020202020204" pitchFamily="34" charset="0"/>
                <a:cs typeface="Arial"/>
              </a:rPr>
              <a:t>Remaining</a:t>
            </a:r>
            <a:r>
              <a:rPr spc="-2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funds</a:t>
            </a:r>
            <a:r>
              <a:rPr spc="-3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are</a:t>
            </a:r>
            <a:r>
              <a:rPr spc="-4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allocated</a:t>
            </a:r>
            <a:r>
              <a:rPr spc="-2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to</a:t>
            </a:r>
            <a:r>
              <a:rPr spc="-4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solid</a:t>
            </a:r>
            <a:r>
              <a:rPr spc="-3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waste</a:t>
            </a:r>
            <a:r>
              <a:rPr spc="1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district</a:t>
            </a:r>
            <a:r>
              <a:rPr spc="-30" dirty="0">
                <a:solidFill>
                  <a:schemeClr val="tx1"/>
                </a:solidFill>
                <a:latin typeface="Arial Nova" panose="020B0504020202020204" pitchFamily="34" charset="0"/>
                <a:cs typeface="Arial"/>
              </a:rPr>
              <a:t> </a:t>
            </a:r>
            <a:r>
              <a:rPr spc="-10" dirty="0">
                <a:solidFill>
                  <a:schemeClr val="tx1"/>
                </a:solidFill>
                <a:latin typeface="Arial Nova" panose="020B0504020202020204" pitchFamily="34" charset="0"/>
                <a:cs typeface="Arial"/>
              </a:rPr>
              <a:t>boards </a:t>
            </a:r>
            <a:r>
              <a:rPr dirty="0">
                <a:solidFill>
                  <a:schemeClr val="tx1"/>
                </a:solidFill>
                <a:latin typeface="Arial Nova" panose="020B0504020202020204" pitchFamily="34" charset="0"/>
                <a:cs typeface="Arial"/>
              </a:rPr>
              <a:t>based</a:t>
            </a:r>
            <a:r>
              <a:rPr spc="-1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on</a:t>
            </a:r>
            <a:r>
              <a:rPr spc="-20" dirty="0">
                <a:solidFill>
                  <a:schemeClr val="tx1"/>
                </a:solidFill>
                <a:latin typeface="Arial Nova" panose="020B0504020202020204" pitchFamily="34" charset="0"/>
                <a:cs typeface="Arial"/>
              </a:rPr>
              <a:t> </a:t>
            </a:r>
            <a:r>
              <a:rPr spc="-10" dirty="0">
                <a:solidFill>
                  <a:schemeClr val="tx1"/>
                </a:solidFill>
                <a:latin typeface="Arial Nova" panose="020B0504020202020204" pitchFamily="34" charset="0"/>
                <a:cs typeface="Arial"/>
              </a:rPr>
              <a:t>population</a:t>
            </a:r>
            <a:endParaRPr dirty="0">
              <a:solidFill>
                <a:schemeClr val="tx1"/>
              </a:solidFill>
              <a:latin typeface="Arial Nova" panose="020B0504020202020204" pitchFamily="34" charset="0"/>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44424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570"/>
              </a:spcBef>
            </a:pPr>
            <a:endParaRPr sz="3600" dirty="0">
              <a:latin typeface="Times New Roman"/>
              <a:cs typeface="Times New Roman"/>
            </a:endParaRPr>
          </a:p>
          <a:p>
            <a:pPr marL="344170" marR="445134">
              <a:lnSpc>
                <a:spcPct val="90000"/>
              </a:lnSpc>
            </a:pPr>
            <a:r>
              <a:rPr sz="3600" b="1" spc="-45" dirty="0">
                <a:solidFill>
                  <a:srgbClr val="FFFFFF"/>
                </a:solidFill>
                <a:latin typeface="Arial Nova" panose="020B0504020202020204" pitchFamily="34" charset="0"/>
                <a:cs typeface="Corbel"/>
              </a:rPr>
              <a:t>How</a:t>
            </a:r>
            <a:r>
              <a:rPr sz="3600" b="1" spc="-125" dirty="0">
                <a:solidFill>
                  <a:srgbClr val="FFFFFF"/>
                </a:solidFill>
                <a:latin typeface="Arial Nova" panose="020B0504020202020204" pitchFamily="34" charset="0"/>
                <a:cs typeface="Corbel"/>
              </a:rPr>
              <a:t> </a:t>
            </a:r>
            <a:r>
              <a:rPr sz="3600" b="1" spc="-55" dirty="0">
                <a:solidFill>
                  <a:srgbClr val="FFFFFF"/>
                </a:solidFill>
                <a:latin typeface="Arial Nova" panose="020B0504020202020204" pitchFamily="34" charset="0"/>
                <a:cs typeface="Corbel"/>
              </a:rPr>
              <a:t>does</a:t>
            </a:r>
            <a:r>
              <a:rPr sz="3600" b="1" spc="-130" dirty="0">
                <a:solidFill>
                  <a:srgbClr val="FFFFFF"/>
                </a:solidFill>
                <a:latin typeface="Arial Nova" panose="020B0504020202020204" pitchFamily="34" charset="0"/>
                <a:cs typeface="Corbel"/>
              </a:rPr>
              <a:t> </a:t>
            </a:r>
            <a:r>
              <a:rPr sz="3600" b="1" spc="-25" dirty="0">
                <a:solidFill>
                  <a:srgbClr val="FFFFFF"/>
                </a:solidFill>
                <a:latin typeface="Arial Nova" panose="020B0504020202020204" pitchFamily="34" charset="0"/>
                <a:cs typeface="Corbel"/>
              </a:rPr>
              <a:t>the </a:t>
            </a:r>
            <a:r>
              <a:rPr sz="3600" b="1" spc="-60" dirty="0">
                <a:solidFill>
                  <a:srgbClr val="FFFFFF"/>
                </a:solidFill>
                <a:latin typeface="Arial Nova" panose="020B0504020202020204" pitchFamily="34" charset="0"/>
                <a:cs typeface="Corbel"/>
              </a:rPr>
              <a:t>District</a:t>
            </a:r>
            <a:r>
              <a:rPr sz="3600" b="1" spc="-130" dirty="0">
                <a:solidFill>
                  <a:srgbClr val="FFFFFF"/>
                </a:solidFill>
                <a:latin typeface="Arial Nova" panose="020B0504020202020204" pitchFamily="34" charset="0"/>
                <a:cs typeface="Corbel"/>
              </a:rPr>
              <a:t> </a:t>
            </a:r>
            <a:r>
              <a:rPr sz="3600" b="1" spc="-50" dirty="0">
                <a:solidFill>
                  <a:srgbClr val="FFFFFF"/>
                </a:solidFill>
                <a:latin typeface="Arial Nova" panose="020B0504020202020204" pitchFamily="34" charset="0"/>
                <a:cs typeface="Corbel"/>
              </a:rPr>
              <a:t>handle </a:t>
            </a:r>
            <a:r>
              <a:rPr sz="3600" b="1" spc="-45" dirty="0">
                <a:solidFill>
                  <a:srgbClr val="FFFFFF"/>
                </a:solidFill>
                <a:latin typeface="Arial Nova" panose="020B0504020202020204" pitchFamily="34" charset="0"/>
                <a:cs typeface="Corbel"/>
              </a:rPr>
              <a:t>the</a:t>
            </a:r>
            <a:r>
              <a:rPr sz="3600" b="1" spc="-130" dirty="0">
                <a:solidFill>
                  <a:srgbClr val="FFFFFF"/>
                </a:solidFill>
                <a:latin typeface="Arial Nova" panose="020B0504020202020204" pitchFamily="34" charset="0"/>
                <a:cs typeface="Corbel"/>
              </a:rPr>
              <a:t> </a:t>
            </a:r>
            <a:r>
              <a:rPr sz="3600" b="1" spc="-10" dirty="0">
                <a:solidFill>
                  <a:srgbClr val="FFFFFF"/>
                </a:solidFill>
                <a:latin typeface="Arial Nova" panose="020B0504020202020204" pitchFamily="34" charset="0"/>
                <a:cs typeface="Corbel"/>
              </a:rPr>
              <a:t>state funds?</a:t>
            </a:r>
            <a:endParaRPr sz="3600" b="1" dirty="0">
              <a:latin typeface="Arial Nova" panose="020B0504020202020204" pitchFamily="34" charset="0"/>
              <a:cs typeface="Corbel"/>
            </a:endParaRPr>
          </a:p>
        </p:txBody>
      </p:sp>
      <p:sp>
        <p:nvSpPr>
          <p:cNvPr id="3" name="object 3"/>
          <p:cNvSpPr txBox="1"/>
          <p:nvPr/>
        </p:nvSpPr>
        <p:spPr>
          <a:xfrm>
            <a:off x="3810000" y="1119242"/>
            <a:ext cx="7848599" cy="4985339"/>
          </a:xfrm>
          <a:prstGeom prst="rect">
            <a:avLst/>
          </a:prstGeom>
        </p:spPr>
        <p:txBody>
          <a:bodyPr vert="horz" wrap="square" lIns="0" tIns="47625" rIns="0" bIns="0" rtlCol="0">
            <a:spAutoFit/>
          </a:bodyPr>
          <a:lstStyle/>
          <a:p>
            <a:pPr marL="355600" marR="266065" indent="-188913">
              <a:lnSpc>
                <a:spcPts val="2160"/>
              </a:lnSpc>
              <a:spcBef>
                <a:spcPts val="375"/>
              </a:spcBef>
              <a:buFont typeface="Arial" panose="020B0604020202020204" pitchFamily="34" charset="0"/>
              <a:buChar char="•"/>
            </a:pPr>
            <a:r>
              <a:rPr sz="2000" b="1" dirty="0">
                <a:solidFill>
                  <a:schemeClr val="tx1"/>
                </a:solidFill>
                <a:latin typeface="Arial Nova" panose="020B0504020202020204" pitchFamily="34" charset="0"/>
                <a:cs typeface="Arial"/>
              </a:rPr>
              <a:t>The</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District</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receives</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the</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annual</a:t>
            </a:r>
            <a:r>
              <a:rPr sz="2000" b="1" spc="-2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allotment</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of</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funds</a:t>
            </a:r>
            <a:r>
              <a:rPr sz="2000" b="1" spc="-2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from</a:t>
            </a:r>
            <a:r>
              <a:rPr sz="2000" b="1" spc="-40" dirty="0">
                <a:solidFill>
                  <a:schemeClr val="tx1"/>
                </a:solidFill>
                <a:latin typeface="Arial Nova" panose="020B0504020202020204" pitchFamily="34" charset="0"/>
                <a:cs typeface="Arial"/>
              </a:rPr>
              <a:t> </a:t>
            </a:r>
            <a:r>
              <a:rPr sz="2000" b="1" spc="-25" dirty="0">
                <a:solidFill>
                  <a:schemeClr val="tx1"/>
                </a:solidFill>
                <a:latin typeface="Arial Nova" panose="020B0504020202020204" pitchFamily="34" charset="0"/>
                <a:cs typeface="Arial"/>
              </a:rPr>
              <a:t>the </a:t>
            </a:r>
            <a:r>
              <a:rPr sz="2000" b="1" dirty="0">
                <a:solidFill>
                  <a:schemeClr val="tx1"/>
                </a:solidFill>
                <a:latin typeface="Arial Nova" panose="020B0504020202020204" pitchFamily="34" charset="0"/>
                <a:cs typeface="Arial"/>
              </a:rPr>
              <a:t>State</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for</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our</a:t>
            </a:r>
            <a:r>
              <a:rPr sz="2000" b="1" spc="-30"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region.</a:t>
            </a:r>
            <a:endParaRPr sz="2000" b="1" dirty="0">
              <a:solidFill>
                <a:schemeClr val="tx1"/>
              </a:solidFill>
              <a:latin typeface="Arial Nova" panose="020B0504020202020204" pitchFamily="34" charset="0"/>
              <a:cs typeface="Arial"/>
            </a:endParaRPr>
          </a:p>
          <a:p>
            <a:pPr marL="355600" marR="516255" indent="-188913">
              <a:lnSpc>
                <a:spcPts val="2160"/>
              </a:lnSpc>
              <a:spcBef>
                <a:spcPts val="1205"/>
              </a:spcBef>
              <a:buFont typeface="Arial" panose="020B0604020202020204" pitchFamily="34" charset="0"/>
              <a:buChar char="•"/>
            </a:pPr>
            <a:r>
              <a:rPr sz="2000" dirty="0">
                <a:solidFill>
                  <a:schemeClr val="tx1"/>
                </a:solidFill>
                <a:latin typeface="Arial Nova" panose="020B0504020202020204" pitchFamily="34" charset="0"/>
                <a:cs typeface="Arial"/>
              </a:rPr>
              <a:t>The</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District</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Board</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is</a:t>
            </a:r>
            <a:r>
              <a:rPr sz="2000" spc="-1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responsible</a:t>
            </a:r>
            <a:r>
              <a:rPr sz="2000" spc="-5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for</a:t>
            </a:r>
            <a:r>
              <a:rPr sz="2000" spc="-4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the</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grant</a:t>
            </a:r>
            <a:r>
              <a:rPr sz="2000" spc="-4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application </a:t>
            </a:r>
            <a:r>
              <a:rPr sz="2000" dirty="0">
                <a:solidFill>
                  <a:schemeClr val="tx1"/>
                </a:solidFill>
                <a:latin typeface="Arial Nova" panose="020B0504020202020204" pitchFamily="34" charset="0"/>
                <a:cs typeface="Arial"/>
              </a:rPr>
              <a:t>process,</a:t>
            </a:r>
            <a:r>
              <a:rPr sz="2000" spc="-4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including:</a:t>
            </a:r>
            <a:endParaRPr sz="2000" dirty="0">
              <a:solidFill>
                <a:schemeClr val="tx1"/>
              </a:solidFill>
              <a:latin typeface="Arial Nova" panose="020B0504020202020204" pitchFamily="34" charset="0"/>
              <a:cs typeface="Arial"/>
            </a:endParaRPr>
          </a:p>
          <a:p>
            <a:pPr marL="568325" indent="-166688">
              <a:lnSpc>
                <a:spcPct val="100000"/>
              </a:lnSpc>
              <a:spcBef>
                <a:spcPts val="925"/>
              </a:spcBef>
              <a:buClr>
                <a:srgbClr val="40B9D2"/>
              </a:buClr>
              <a:buFont typeface="Wingdings 2"/>
              <a:buChar char=""/>
              <a:tabLst>
                <a:tab pos="692150" algn="l"/>
              </a:tabLst>
            </a:pPr>
            <a:r>
              <a:rPr dirty="0">
                <a:solidFill>
                  <a:schemeClr val="tx1"/>
                </a:solidFill>
                <a:latin typeface="Arial Nova" panose="020B0504020202020204" pitchFamily="34" charset="0"/>
                <a:cs typeface="Arial"/>
              </a:rPr>
              <a:t>Establishing</a:t>
            </a:r>
            <a:r>
              <a:rPr spc="-4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a</a:t>
            </a:r>
            <a:r>
              <a:rPr spc="-3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timeline</a:t>
            </a:r>
            <a:r>
              <a:rPr spc="-2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for</a:t>
            </a:r>
            <a:r>
              <a:rPr spc="-3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each</a:t>
            </a:r>
            <a:r>
              <a:rPr spc="-5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grant</a:t>
            </a:r>
            <a:r>
              <a:rPr spc="-50" dirty="0">
                <a:solidFill>
                  <a:schemeClr val="tx1"/>
                </a:solidFill>
                <a:latin typeface="Arial Nova" panose="020B0504020202020204" pitchFamily="34" charset="0"/>
                <a:cs typeface="Arial"/>
              </a:rPr>
              <a:t> </a:t>
            </a:r>
            <a:r>
              <a:rPr spc="-10" dirty="0">
                <a:solidFill>
                  <a:schemeClr val="tx1"/>
                </a:solidFill>
                <a:latin typeface="Arial Nova" panose="020B0504020202020204" pitchFamily="34" charset="0"/>
                <a:cs typeface="Arial"/>
              </a:rPr>
              <a:t>round</a:t>
            </a:r>
            <a:endParaRPr dirty="0">
              <a:solidFill>
                <a:schemeClr val="tx1"/>
              </a:solidFill>
              <a:latin typeface="Arial Nova" panose="020B0504020202020204" pitchFamily="34" charset="0"/>
              <a:cs typeface="Arial"/>
            </a:endParaRPr>
          </a:p>
          <a:p>
            <a:pPr marL="568325" indent="-166688">
              <a:lnSpc>
                <a:spcPts val="2280"/>
              </a:lnSpc>
              <a:spcBef>
                <a:spcPts val="960"/>
              </a:spcBef>
              <a:buClr>
                <a:srgbClr val="40B9D2"/>
              </a:buClr>
              <a:buFont typeface="Wingdings 2"/>
              <a:buChar char=""/>
              <a:tabLst>
                <a:tab pos="3144838" algn="l"/>
              </a:tabLst>
            </a:pPr>
            <a:r>
              <a:rPr dirty="0">
                <a:solidFill>
                  <a:schemeClr val="tx1"/>
                </a:solidFill>
                <a:latin typeface="Arial Nova" panose="020B0504020202020204" pitchFamily="34" charset="0"/>
                <a:cs typeface="Arial"/>
              </a:rPr>
              <a:t>Acceptance</a:t>
            </a:r>
            <a:r>
              <a:rPr spc="-6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of</a:t>
            </a:r>
            <a:r>
              <a:rPr spc="-5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grant</a:t>
            </a:r>
            <a:r>
              <a:rPr spc="-5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applications</a:t>
            </a:r>
            <a:r>
              <a:rPr spc="-5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from</a:t>
            </a:r>
            <a:r>
              <a:rPr spc="-5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eligible</a:t>
            </a:r>
            <a:r>
              <a:rPr spc="-2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entities</a:t>
            </a:r>
            <a:r>
              <a:rPr spc="-35" dirty="0">
                <a:solidFill>
                  <a:schemeClr val="tx1"/>
                </a:solidFill>
                <a:latin typeface="Arial Nova" panose="020B0504020202020204" pitchFamily="34" charset="0"/>
                <a:cs typeface="Arial"/>
              </a:rPr>
              <a:t> </a:t>
            </a:r>
            <a:r>
              <a:rPr spc="-10" dirty="0">
                <a:solidFill>
                  <a:schemeClr val="tx1"/>
                </a:solidFill>
                <a:latin typeface="Arial Nova" panose="020B0504020202020204" pitchFamily="34" charset="0"/>
                <a:cs typeface="Arial"/>
              </a:rPr>
              <a:t>within</a:t>
            </a:r>
            <a:endParaRPr dirty="0">
              <a:solidFill>
                <a:schemeClr val="tx1"/>
              </a:solidFill>
              <a:latin typeface="Arial Nova" panose="020B0504020202020204" pitchFamily="34" charset="0"/>
              <a:cs typeface="Arial"/>
            </a:endParaRPr>
          </a:p>
          <a:p>
            <a:pPr marL="401638" indent="166688">
              <a:lnSpc>
                <a:spcPts val="2280"/>
              </a:lnSpc>
            </a:pPr>
            <a:r>
              <a:rPr dirty="0">
                <a:solidFill>
                  <a:schemeClr val="tx1"/>
                </a:solidFill>
                <a:latin typeface="Arial Nova" panose="020B0504020202020204" pitchFamily="34" charset="0"/>
                <a:cs typeface="Arial"/>
              </a:rPr>
              <a:t>the</a:t>
            </a:r>
            <a:r>
              <a:rPr spc="-40" dirty="0">
                <a:solidFill>
                  <a:schemeClr val="tx1"/>
                </a:solidFill>
                <a:latin typeface="Arial Nova" panose="020B0504020202020204" pitchFamily="34" charset="0"/>
                <a:cs typeface="Arial"/>
              </a:rPr>
              <a:t> </a:t>
            </a:r>
            <a:r>
              <a:rPr spc="-10" dirty="0">
                <a:solidFill>
                  <a:schemeClr val="tx1"/>
                </a:solidFill>
                <a:latin typeface="Arial Nova" panose="020B0504020202020204" pitchFamily="34" charset="0"/>
                <a:cs typeface="Arial"/>
              </a:rPr>
              <a:t>District</a:t>
            </a:r>
            <a:endParaRPr dirty="0">
              <a:solidFill>
                <a:schemeClr val="tx1"/>
              </a:solidFill>
              <a:latin typeface="Arial Nova" panose="020B0504020202020204" pitchFamily="34" charset="0"/>
              <a:cs typeface="Arial"/>
            </a:endParaRPr>
          </a:p>
          <a:p>
            <a:pPr marL="568325" indent="-180975">
              <a:lnSpc>
                <a:spcPct val="100000"/>
              </a:lnSpc>
              <a:spcBef>
                <a:spcPts val="960"/>
              </a:spcBef>
              <a:buClr>
                <a:srgbClr val="40B9D2"/>
              </a:buClr>
              <a:buFont typeface="Wingdings 2"/>
              <a:buChar char=""/>
              <a:tabLst>
                <a:tab pos="1482725" algn="l"/>
              </a:tabLst>
            </a:pPr>
            <a:r>
              <a:rPr dirty="0">
                <a:solidFill>
                  <a:schemeClr val="tx1"/>
                </a:solidFill>
                <a:latin typeface="Arial Nova" panose="020B0504020202020204" pitchFamily="34" charset="0"/>
                <a:cs typeface="Arial"/>
              </a:rPr>
              <a:t>Selecting</a:t>
            </a:r>
            <a:r>
              <a:rPr spc="-3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recipients</a:t>
            </a:r>
            <a:r>
              <a:rPr spc="-4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of</a:t>
            </a:r>
            <a:r>
              <a:rPr spc="-30"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grant</a:t>
            </a:r>
            <a:r>
              <a:rPr spc="-4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funds</a:t>
            </a:r>
            <a:r>
              <a:rPr spc="-35" dirty="0">
                <a:solidFill>
                  <a:schemeClr val="tx1"/>
                </a:solidFill>
                <a:latin typeface="Arial Nova" panose="020B0504020202020204" pitchFamily="34" charset="0"/>
                <a:cs typeface="Arial"/>
              </a:rPr>
              <a:t> </a:t>
            </a:r>
            <a:r>
              <a:rPr dirty="0">
                <a:solidFill>
                  <a:schemeClr val="tx1"/>
                </a:solidFill>
                <a:latin typeface="Arial Nova" panose="020B0504020202020204" pitchFamily="34" charset="0"/>
                <a:cs typeface="Arial"/>
              </a:rPr>
              <a:t>each</a:t>
            </a:r>
            <a:r>
              <a:rPr spc="-45" dirty="0">
                <a:solidFill>
                  <a:schemeClr val="tx1"/>
                </a:solidFill>
                <a:latin typeface="Arial Nova" panose="020B0504020202020204" pitchFamily="34" charset="0"/>
                <a:cs typeface="Arial"/>
              </a:rPr>
              <a:t> </a:t>
            </a:r>
            <a:r>
              <a:rPr spc="-20" dirty="0">
                <a:solidFill>
                  <a:schemeClr val="tx1"/>
                </a:solidFill>
                <a:latin typeface="Arial Nova" panose="020B0504020202020204" pitchFamily="34" charset="0"/>
                <a:cs typeface="Arial"/>
              </a:rPr>
              <a:t>year</a:t>
            </a:r>
            <a:endParaRPr lang="en-US" spc="-20" dirty="0">
              <a:solidFill>
                <a:schemeClr val="tx1"/>
              </a:solidFill>
              <a:latin typeface="Arial Nova" panose="020B0504020202020204" pitchFamily="34" charset="0"/>
              <a:cs typeface="Arial"/>
            </a:endParaRPr>
          </a:p>
          <a:p>
            <a:pPr marL="387350">
              <a:lnSpc>
                <a:spcPct val="100000"/>
              </a:lnSpc>
              <a:spcBef>
                <a:spcPts val="960"/>
              </a:spcBef>
              <a:buClr>
                <a:srgbClr val="40B9D2"/>
              </a:buClr>
              <a:tabLst>
                <a:tab pos="1482725" algn="l"/>
              </a:tabLst>
            </a:pPr>
            <a:r>
              <a:rPr sz="2000" b="1" dirty="0">
                <a:solidFill>
                  <a:schemeClr val="tx1"/>
                </a:solidFill>
                <a:latin typeface="Arial Nova" panose="020B0504020202020204" pitchFamily="34" charset="0"/>
                <a:cs typeface="Arial"/>
              </a:rPr>
              <a:t>The</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Board</a:t>
            </a:r>
            <a:r>
              <a:rPr sz="2000" b="1" spc="-2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has</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established</a:t>
            </a:r>
            <a:r>
              <a:rPr sz="2000" b="1" spc="-5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Rules</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t>
            </a:r>
            <a:r>
              <a:rPr lang="en-US" b="1" i="1" dirty="0">
                <a:solidFill>
                  <a:schemeClr val="tx1"/>
                </a:solidFill>
                <a:latin typeface="Arial Nova" panose="020B0504020202020204" pitchFamily="34" charset="0"/>
                <a:cs typeface="Arial"/>
              </a:rPr>
              <a:t>8 CAR § 110 Subpart 10</a:t>
            </a:r>
            <a:r>
              <a:rPr sz="2000" b="1" dirty="0">
                <a:solidFill>
                  <a:schemeClr val="tx1"/>
                </a:solidFill>
                <a:latin typeface="Arial Nova" panose="020B0504020202020204" pitchFamily="34" charset="0"/>
                <a:cs typeface="Arial"/>
              </a:rPr>
              <a:t>)</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regarding</a:t>
            </a:r>
            <a:r>
              <a:rPr sz="2000" b="1" spc="-55" dirty="0">
                <a:solidFill>
                  <a:schemeClr val="tx1"/>
                </a:solidFill>
                <a:latin typeface="Arial Nova" panose="020B0504020202020204" pitchFamily="34" charset="0"/>
                <a:cs typeface="Arial"/>
              </a:rPr>
              <a:t> </a:t>
            </a:r>
            <a:r>
              <a:rPr sz="2000" b="1" spc="-25" dirty="0">
                <a:solidFill>
                  <a:schemeClr val="tx1"/>
                </a:solidFill>
                <a:latin typeface="Arial Nova" panose="020B0504020202020204" pitchFamily="34" charset="0"/>
                <a:cs typeface="Arial"/>
              </a:rPr>
              <a:t>how </a:t>
            </a:r>
            <a:r>
              <a:rPr sz="2000" b="1" dirty="0">
                <a:solidFill>
                  <a:schemeClr val="tx1"/>
                </a:solidFill>
                <a:latin typeface="Arial Nova" panose="020B0504020202020204" pitchFamily="34" charset="0"/>
                <a:cs typeface="Arial"/>
              </a:rPr>
              <a:t>the</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funds</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may</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be</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used</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and</a:t>
            </a:r>
            <a:r>
              <a:rPr sz="2000" b="1" spc="-2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required</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procedures</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related</a:t>
            </a:r>
            <a:r>
              <a:rPr sz="2000" b="1" spc="-35" dirty="0">
                <a:solidFill>
                  <a:schemeClr val="tx1"/>
                </a:solidFill>
                <a:latin typeface="Arial Nova" panose="020B0504020202020204" pitchFamily="34" charset="0"/>
                <a:cs typeface="Arial"/>
              </a:rPr>
              <a:t> </a:t>
            </a:r>
            <a:r>
              <a:rPr sz="2000" b="1" spc="-25" dirty="0">
                <a:solidFill>
                  <a:schemeClr val="tx1"/>
                </a:solidFill>
                <a:latin typeface="Arial Nova" panose="020B0504020202020204" pitchFamily="34" charset="0"/>
                <a:cs typeface="Arial"/>
              </a:rPr>
              <a:t>to </a:t>
            </a:r>
            <a:r>
              <a:rPr sz="2000" b="1" dirty="0">
                <a:solidFill>
                  <a:schemeClr val="tx1"/>
                </a:solidFill>
                <a:latin typeface="Arial Nova" panose="020B0504020202020204" pitchFamily="34" charset="0"/>
                <a:cs typeface="Arial"/>
              </a:rPr>
              <a:t>tracking</a:t>
            </a:r>
            <a:r>
              <a:rPr sz="2000" b="1" spc="-5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of</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the</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projects</a:t>
            </a:r>
            <a:r>
              <a:rPr sz="2000" b="1" spc="-5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to</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ensure</a:t>
            </a:r>
            <a:r>
              <a:rPr sz="2000" b="1" spc="-5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the</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most</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beneficial</a:t>
            </a:r>
            <a:r>
              <a:rPr sz="2000" b="1" spc="-1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use</a:t>
            </a:r>
            <a:r>
              <a:rPr sz="2000" b="1" spc="-35" dirty="0">
                <a:solidFill>
                  <a:schemeClr val="tx1"/>
                </a:solidFill>
                <a:latin typeface="Arial Nova" panose="020B0504020202020204" pitchFamily="34" charset="0"/>
                <a:cs typeface="Arial"/>
              </a:rPr>
              <a:t> </a:t>
            </a:r>
            <a:r>
              <a:rPr sz="2000" b="1" spc="-25" dirty="0">
                <a:solidFill>
                  <a:schemeClr val="tx1"/>
                </a:solidFill>
                <a:latin typeface="Arial Nova" panose="020B0504020202020204" pitchFamily="34" charset="0"/>
                <a:cs typeface="Arial"/>
              </a:rPr>
              <a:t>of </a:t>
            </a:r>
            <a:r>
              <a:rPr sz="2000" b="1" dirty="0">
                <a:solidFill>
                  <a:schemeClr val="tx1"/>
                </a:solidFill>
                <a:latin typeface="Arial Nova" panose="020B0504020202020204" pitchFamily="34" charset="0"/>
                <a:cs typeface="Arial"/>
              </a:rPr>
              <a:t>the</a:t>
            </a:r>
            <a:r>
              <a:rPr sz="2000" b="1" spc="-30"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funds.</a:t>
            </a:r>
            <a:endParaRPr sz="2000" b="1" dirty="0">
              <a:solidFill>
                <a:schemeClr val="tx1"/>
              </a:solidFill>
              <a:latin typeface="Arial Nova" panose="020B0504020202020204" pitchFamily="34" charset="0"/>
              <a:cs typeface="Arial"/>
            </a:endParaRPr>
          </a:p>
          <a:p>
            <a:pPr marL="355600" indent="-188913">
              <a:lnSpc>
                <a:spcPts val="2280"/>
              </a:lnSpc>
              <a:spcBef>
                <a:spcPts val="960"/>
              </a:spcBef>
              <a:buFont typeface="Arial" panose="020B0604020202020204" pitchFamily="34" charset="0"/>
              <a:buChar char="•"/>
            </a:pPr>
            <a:r>
              <a:rPr sz="2000" dirty="0">
                <a:solidFill>
                  <a:schemeClr val="tx1"/>
                </a:solidFill>
                <a:latin typeface="Arial Nova" panose="020B0504020202020204" pitchFamily="34" charset="0"/>
                <a:cs typeface="Arial"/>
              </a:rPr>
              <a:t>District</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staff</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administers</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the</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grants</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and</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assists</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grantees</a:t>
            </a:r>
            <a:r>
              <a:rPr sz="2000" spc="-45" dirty="0">
                <a:solidFill>
                  <a:schemeClr val="tx1"/>
                </a:solidFill>
                <a:latin typeface="Arial Nova" panose="020B0504020202020204" pitchFamily="34" charset="0"/>
                <a:cs typeface="Arial"/>
              </a:rPr>
              <a:t> </a:t>
            </a:r>
            <a:r>
              <a:rPr sz="2000" spc="-20" dirty="0">
                <a:solidFill>
                  <a:schemeClr val="tx1"/>
                </a:solidFill>
                <a:latin typeface="Arial Nova" panose="020B0504020202020204" pitchFamily="34" charset="0"/>
                <a:cs typeface="Arial"/>
              </a:rPr>
              <a:t>with</a:t>
            </a:r>
            <a:endParaRPr sz="2000" dirty="0">
              <a:solidFill>
                <a:schemeClr val="tx1"/>
              </a:solidFill>
              <a:latin typeface="Arial Nova" panose="020B0504020202020204" pitchFamily="34" charset="0"/>
              <a:cs typeface="Arial"/>
            </a:endParaRPr>
          </a:p>
          <a:p>
            <a:pPr marL="12700" indent="333375">
              <a:lnSpc>
                <a:spcPts val="2280"/>
              </a:lnSpc>
            </a:pPr>
            <a:r>
              <a:rPr sz="2000" dirty="0">
                <a:solidFill>
                  <a:schemeClr val="tx1"/>
                </a:solidFill>
                <a:latin typeface="Arial Nova" panose="020B0504020202020204" pitchFamily="34" charset="0"/>
                <a:cs typeface="Arial"/>
              </a:rPr>
              <a:t>complying</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with</a:t>
            </a:r>
            <a:r>
              <a:rPr sz="2000" spc="-2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these</a:t>
            </a:r>
            <a:r>
              <a:rPr sz="2000" spc="-5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rules.</a:t>
            </a:r>
            <a:endParaRPr sz="2000" dirty="0">
              <a:solidFill>
                <a:schemeClr val="tx1"/>
              </a:solidFill>
              <a:latin typeface="Arial Nova" panose="020B0504020202020204" pitchFamily="34" charset="0"/>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44424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570"/>
              </a:spcBef>
            </a:pPr>
            <a:endParaRPr sz="3600" dirty="0">
              <a:latin typeface="Times New Roman"/>
              <a:cs typeface="Times New Roman"/>
            </a:endParaRPr>
          </a:p>
          <a:p>
            <a:pPr marL="344170" marR="463550">
              <a:lnSpc>
                <a:spcPct val="90000"/>
              </a:lnSpc>
            </a:pPr>
            <a:r>
              <a:rPr sz="3600" b="1" spc="-45" dirty="0">
                <a:solidFill>
                  <a:srgbClr val="FFFFFF"/>
                </a:solidFill>
                <a:latin typeface="Arial Nova" panose="020B0504020202020204" pitchFamily="34" charset="0"/>
                <a:cs typeface="Corbel"/>
              </a:rPr>
              <a:t>Who</a:t>
            </a:r>
            <a:r>
              <a:rPr sz="3600" b="1" spc="-140" dirty="0">
                <a:solidFill>
                  <a:srgbClr val="FFFFFF"/>
                </a:solidFill>
                <a:latin typeface="Arial Nova" panose="020B0504020202020204" pitchFamily="34" charset="0"/>
                <a:cs typeface="Corbel"/>
              </a:rPr>
              <a:t> </a:t>
            </a:r>
            <a:r>
              <a:rPr sz="3600" b="1" spc="-20" dirty="0">
                <a:solidFill>
                  <a:srgbClr val="FFFFFF"/>
                </a:solidFill>
                <a:latin typeface="Arial Nova" panose="020B0504020202020204" pitchFamily="34" charset="0"/>
                <a:cs typeface="Corbel"/>
              </a:rPr>
              <a:t>is</a:t>
            </a:r>
            <a:r>
              <a:rPr sz="3600" b="1" spc="-145" dirty="0">
                <a:solidFill>
                  <a:srgbClr val="FFFFFF"/>
                </a:solidFill>
                <a:latin typeface="Arial Nova" panose="020B0504020202020204" pitchFamily="34" charset="0"/>
                <a:cs typeface="Corbel"/>
              </a:rPr>
              <a:t> </a:t>
            </a:r>
            <a:r>
              <a:rPr sz="3600" b="1" spc="-55" dirty="0">
                <a:solidFill>
                  <a:srgbClr val="FFFFFF"/>
                </a:solidFill>
                <a:latin typeface="Arial Nova" panose="020B0504020202020204" pitchFamily="34" charset="0"/>
                <a:cs typeface="Corbel"/>
              </a:rPr>
              <a:t>eligible </a:t>
            </a:r>
            <a:r>
              <a:rPr sz="3600" b="1" spc="-45" dirty="0">
                <a:solidFill>
                  <a:srgbClr val="FFFFFF"/>
                </a:solidFill>
                <a:latin typeface="Arial Nova" panose="020B0504020202020204" pitchFamily="34" charset="0"/>
                <a:cs typeface="Corbel"/>
              </a:rPr>
              <a:t>for</a:t>
            </a:r>
            <a:r>
              <a:rPr sz="3600" b="1" spc="-120" dirty="0">
                <a:solidFill>
                  <a:srgbClr val="FFFFFF"/>
                </a:solidFill>
                <a:latin typeface="Arial Nova" panose="020B0504020202020204" pitchFamily="34" charset="0"/>
                <a:cs typeface="Corbel"/>
              </a:rPr>
              <a:t> </a:t>
            </a:r>
            <a:r>
              <a:rPr sz="3600" b="1" dirty="0">
                <a:solidFill>
                  <a:srgbClr val="FFFFFF"/>
                </a:solidFill>
                <a:latin typeface="Arial Nova" panose="020B0504020202020204" pitchFamily="34" charset="0"/>
                <a:cs typeface="Corbel"/>
              </a:rPr>
              <a:t>a</a:t>
            </a:r>
            <a:r>
              <a:rPr sz="3600" b="1" spc="-135" dirty="0">
                <a:solidFill>
                  <a:srgbClr val="FFFFFF"/>
                </a:solidFill>
                <a:latin typeface="Arial Nova" panose="020B0504020202020204" pitchFamily="34" charset="0"/>
                <a:cs typeface="Corbel"/>
              </a:rPr>
              <a:t> </a:t>
            </a:r>
            <a:r>
              <a:rPr sz="3600" b="1" spc="-20" dirty="0">
                <a:solidFill>
                  <a:srgbClr val="FFFFFF"/>
                </a:solidFill>
                <a:latin typeface="Arial Nova" panose="020B0504020202020204" pitchFamily="34" charset="0"/>
                <a:cs typeface="Corbel"/>
              </a:rPr>
              <a:t>grant </a:t>
            </a:r>
            <a:r>
              <a:rPr sz="3600" b="1" spc="-60" dirty="0">
                <a:solidFill>
                  <a:srgbClr val="FFFFFF"/>
                </a:solidFill>
                <a:latin typeface="Arial Nova" panose="020B0504020202020204" pitchFamily="34" charset="0"/>
                <a:cs typeface="Corbel"/>
              </a:rPr>
              <a:t>from</a:t>
            </a:r>
            <a:r>
              <a:rPr sz="3600" b="1" spc="-110" dirty="0">
                <a:solidFill>
                  <a:srgbClr val="FFFFFF"/>
                </a:solidFill>
                <a:latin typeface="Arial Nova" panose="020B0504020202020204" pitchFamily="34" charset="0"/>
                <a:cs typeface="Corbel"/>
              </a:rPr>
              <a:t> </a:t>
            </a:r>
            <a:r>
              <a:rPr sz="3600" b="1" spc="-25" dirty="0">
                <a:solidFill>
                  <a:srgbClr val="FFFFFF"/>
                </a:solidFill>
                <a:latin typeface="Arial Nova" panose="020B0504020202020204" pitchFamily="34" charset="0"/>
                <a:cs typeface="Corbel"/>
              </a:rPr>
              <a:t>the </a:t>
            </a:r>
            <a:r>
              <a:rPr sz="3600" b="1" spc="-10" dirty="0">
                <a:solidFill>
                  <a:srgbClr val="FFFFFF"/>
                </a:solidFill>
                <a:latin typeface="Arial Nova" panose="020B0504020202020204" pitchFamily="34" charset="0"/>
                <a:cs typeface="Corbel"/>
              </a:rPr>
              <a:t>District?</a:t>
            </a:r>
            <a:endParaRPr sz="3600" b="1" dirty="0">
              <a:latin typeface="Arial Nova" panose="020B0504020202020204" pitchFamily="34" charset="0"/>
              <a:cs typeface="Corbel"/>
            </a:endParaRPr>
          </a:p>
        </p:txBody>
      </p:sp>
      <p:sp>
        <p:nvSpPr>
          <p:cNvPr id="3" name="object 3"/>
          <p:cNvSpPr txBox="1"/>
          <p:nvPr/>
        </p:nvSpPr>
        <p:spPr>
          <a:xfrm>
            <a:off x="3948428" y="1194562"/>
            <a:ext cx="7633971" cy="629018"/>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585858"/>
                </a:solidFill>
                <a:latin typeface="Arial Nova" panose="020B0504020202020204" pitchFamily="34" charset="0"/>
                <a:cs typeface="Arial"/>
              </a:rPr>
              <a:t>The</a:t>
            </a:r>
            <a:r>
              <a:rPr sz="2000" b="1" spc="-45"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following</a:t>
            </a:r>
            <a:r>
              <a:rPr sz="2000" b="1" spc="-30"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entities</a:t>
            </a:r>
            <a:r>
              <a:rPr sz="2000" b="1" spc="-40"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are</a:t>
            </a:r>
            <a:r>
              <a:rPr sz="2000" b="1" spc="-45"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eligible</a:t>
            </a:r>
            <a:r>
              <a:rPr sz="2000" b="1" spc="-30"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to</a:t>
            </a:r>
            <a:r>
              <a:rPr sz="2000" b="1" spc="-25"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apply</a:t>
            </a:r>
            <a:r>
              <a:rPr sz="2000" b="1" spc="-55"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for</a:t>
            </a:r>
            <a:r>
              <a:rPr sz="2000" b="1" spc="-45"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and</a:t>
            </a:r>
            <a:r>
              <a:rPr sz="2000" b="1" spc="-40" dirty="0">
                <a:solidFill>
                  <a:srgbClr val="585858"/>
                </a:solidFill>
                <a:latin typeface="Arial Nova" panose="020B0504020202020204" pitchFamily="34" charset="0"/>
                <a:cs typeface="Arial"/>
              </a:rPr>
              <a:t> </a:t>
            </a:r>
            <a:r>
              <a:rPr sz="2000" b="1" dirty="0">
                <a:solidFill>
                  <a:srgbClr val="585858"/>
                </a:solidFill>
                <a:latin typeface="Arial Nova" panose="020B0504020202020204" pitchFamily="34" charset="0"/>
                <a:cs typeface="Arial"/>
              </a:rPr>
              <a:t>to</a:t>
            </a:r>
            <a:r>
              <a:rPr sz="2000" b="1" spc="-50" dirty="0">
                <a:solidFill>
                  <a:srgbClr val="585858"/>
                </a:solidFill>
                <a:latin typeface="Arial Nova" panose="020B0504020202020204" pitchFamily="34" charset="0"/>
                <a:cs typeface="Arial"/>
              </a:rPr>
              <a:t> </a:t>
            </a:r>
            <a:r>
              <a:rPr sz="2000" b="1" spc="-10" dirty="0">
                <a:solidFill>
                  <a:srgbClr val="585858"/>
                </a:solidFill>
                <a:latin typeface="Arial Nova" panose="020B0504020202020204" pitchFamily="34" charset="0"/>
                <a:cs typeface="Arial"/>
              </a:rPr>
              <a:t>receive</a:t>
            </a:r>
            <a:r>
              <a:rPr lang="en-US" sz="2000" b="1" spc="-10" dirty="0">
                <a:solidFill>
                  <a:srgbClr val="585858"/>
                </a:solidFill>
                <a:latin typeface="Arial Nova" panose="020B0504020202020204" pitchFamily="34" charset="0"/>
                <a:cs typeface="Arial"/>
              </a:rPr>
              <a:t> grants </a:t>
            </a:r>
            <a:r>
              <a:rPr lang="en-US" sz="2000" b="1" i="1" spc="-10" dirty="0">
                <a:solidFill>
                  <a:srgbClr val="585858"/>
                </a:solidFill>
                <a:latin typeface="Arial Nova" panose="020B0504020202020204" pitchFamily="34" charset="0"/>
                <a:cs typeface="Arial"/>
              </a:rPr>
              <a:t>(See </a:t>
            </a:r>
            <a:r>
              <a:rPr lang="en-US" sz="2000" b="1" i="1" dirty="0">
                <a:solidFill>
                  <a:srgbClr val="585858"/>
                </a:solidFill>
                <a:latin typeface="Arial Nova" panose="020B0504020202020204" pitchFamily="34" charset="0"/>
                <a:cs typeface="Arial"/>
              </a:rPr>
              <a:t>8 CAR § 110-1003 Applicant</a:t>
            </a:r>
            <a:r>
              <a:rPr lang="en-US" sz="2000" b="1" i="1" spc="-40" dirty="0">
                <a:solidFill>
                  <a:srgbClr val="585858"/>
                </a:solidFill>
                <a:latin typeface="Arial Nova" panose="020B0504020202020204" pitchFamily="34" charset="0"/>
                <a:cs typeface="Arial"/>
              </a:rPr>
              <a:t> </a:t>
            </a:r>
            <a:r>
              <a:rPr lang="en-US" sz="2000" b="1" i="1" spc="-10" dirty="0">
                <a:solidFill>
                  <a:srgbClr val="585858"/>
                </a:solidFill>
                <a:latin typeface="Arial Nova" panose="020B0504020202020204" pitchFamily="34" charset="0"/>
                <a:cs typeface="Arial"/>
              </a:rPr>
              <a:t>Eligibility):</a:t>
            </a:r>
            <a:endParaRPr sz="2000" b="1" i="1" dirty="0">
              <a:latin typeface="Arial Nova" panose="020B0504020202020204" pitchFamily="34" charset="0"/>
              <a:cs typeface="Arial"/>
            </a:endParaRPr>
          </a:p>
        </p:txBody>
      </p:sp>
      <p:sp>
        <p:nvSpPr>
          <p:cNvPr id="5" name="object 5"/>
          <p:cNvSpPr txBox="1"/>
          <p:nvPr/>
        </p:nvSpPr>
        <p:spPr>
          <a:xfrm>
            <a:off x="3948429" y="1774672"/>
            <a:ext cx="7252971" cy="3877985"/>
          </a:xfrm>
          <a:prstGeom prst="rect">
            <a:avLst/>
          </a:prstGeom>
        </p:spPr>
        <p:txBody>
          <a:bodyPr vert="horz" wrap="square" lIns="0" tIns="134620" rIns="0" bIns="0" rtlCol="0">
            <a:spAutoFit/>
          </a:bodyPr>
          <a:lstStyle/>
          <a:p>
            <a:pPr marL="355600" indent="-188913">
              <a:lnSpc>
                <a:spcPct val="100000"/>
              </a:lnSpc>
              <a:spcBef>
                <a:spcPts val="1060"/>
              </a:spcBef>
              <a:buClr>
                <a:srgbClr val="40B9D2"/>
              </a:buClr>
              <a:buFont typeface="Arial" panose="020B0604020202020204" pitchFamily="34" charset="0"/>
              <a:buChar char="•"/>
              <a:tabLst>
                <a:tab pos="194945" algn="l"/>
              </a:tabLst>
            </a:pPr>
            <a:r>
              <a:rPr sz="2000" dirty="0">
                <a:solidFill>
                  <a:schemeClr val="tx1"/>
                </a:solidFill>
                <a:latin typeface="Arial Nova" panose="020B0504020202020204" pitchFamily="34" charset="0"/>
                <a:cs typeface="Arial"/>
              </a:rPr>
              <a:t>Cities</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in</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Benton</a:t>
            </a:r>
            <a:r>
              <a:rPr sz="2000" spc="-5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County</a:t>
            </a:r>
            <a:endParaRPr sz="2000" dirty="0">
              <a:solidFill>
                <a:schemeClr val="tx1"/>
              </a:solidFill>
              <a:latin typeface="Arial Nova" panose="020B0504020202020204" pitchFamily="34" charset="0"/>
              <a:cs typeface="Arial"/>
            </a:endParaRPr>
          </a:p>
          <a:p>
            <a:pPr marL="355600" indent="-188913">
              <a:lnSpc>
                <a:spcPct val="100000"/>
              </a:lnSpc>
              <a:spcBef>
                <a:spcPts val="960"/>
              </a:spcBef>
              <a:buClr>
                <a:srgbClr val="40B9D2"/>
              </a:buClr>
              <a:buFont typeface="Arial" panose="020B0604020202020204" pitchFamily="34" charset="0"/>
              <a:buChar char="•"/>
              <a:tabLst>
                <a:tab pos="194945" algn="l"/>
              </a:tabLst>
            </a:pPr>
            <a:r>
              <a:rPr sz="2000" dirty="0">
                <a:solidFill>
                  <a:schemeClr val="tx1"/>
                </a:solidFill>
                <a:latin typeface="Arial Nova" panose="020B0504020202020204" pitchFamily="34" charset="0"/>
                <a:cs typeface="Arial"/>
              </a:rPr>
              <a:t>Benton</a:t>
            </a:r>
            <a:r>
              <a:rPr sz="2000" spc="-10" dirty="0">
                <a:solidFill>
                  <a:schemeClr val="tx1"/>
                </a:solidFill>
                <a:latin typeface="Arial Nova" panose="020B0504020202020204" pitchFamily="34" charset="0"/>
                <a:cs typeface="Arial"/>
              </a:rPr>
              <a:t> County</a:t>
            </a:r>
            <a:r>
              <a:rPr sz="2000" spc="-13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Administration</a:t>
            </a:r>
            <a:endParaRPr sz="2000" dirty="0">
              <a:solidFill>
                <a:schemeClr val="tx1"/>
              </a:solidFill>
              <a:latin typeface="Arial Nova" panose="020B0504020202020204" pitchFamily="34" charset="0"/>
              <a:cs typeface="Arial"/>
            </a:endParaRPr>
          </a:p>
          <a:p>
            <a:pPr marL="355600" indent="-188913">
              <a:lnSpc>
                <a:spcPct val="100000"/>
              </a:lnSpc>
              <a:spcBef>
                <a:spcPts val="960"/>
              </a:spcBef>
              <a:buClr>
                <a:srgbClr val="40B9D2"/>
              </a:buClr>
              <a:buFont typeface="Arial" panose="020B0604020202020204" pitchFamily="34" charset="0"/>
              <a:buChar char="•"/>
              <a:tabLst>
                <a:tab pos="195580" algn="l"/>
              </a:tabLst>
            </a:pPr>
            <a:r>
              <a:rPr sz="2000" dirty="0">
                <a:solidFill>
                  <a:schemeClr val="tx1"/>
                </a:solidFill>
                <a:latin typeface="Arial Nova" panose="020B0504020202020204" pitchFamily="34" charset="0"/>
                <a:cs typeface="Arial"/>
              </a:rPr>
              <a:t>Benton</a:t>
            </a:r>
            <a:r>
              <a:rPr sz="2000" spc="-6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County</a:t>
            </a:r>
            <a:r>
              <a:rPr sz="2000" spc="-6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Regional</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Solid</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Waste</a:t>
            </a:r>
            <a:r>
              <a:rPr sz="2000" spc="-7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Management</a:t>
            </a:r>
            <a:r>
              <a:rPr sz="2000" spc="-8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District</a:t>
            </a:r>
            <a:endParaRPr sz="2000" dirty="0">
              <a:solidFill>
                <a:schemeClr val="tx1"/>
              </a:solidFill>
              <a:latin typeface="Arial Nova" panose="020B0504020202020204" pitchFamily="34" charset="0"/>
              <a:cs typeface="Arial"/>
            </a:endParaRPr>
          </a:p>
          <a:p>
            <a:pPr marL="355600" indent="-188913">
              <a:lnSpc>
                <a:spcPct val="100000"/>
              </a:lnSpc>
              <a:spcBef>
                <a:spcPts val="960"/>
              </a:spcBef>
              <a:buClr>
                <a:srgbClr val="40B9D2"/>
              </a:buClr>
              <a:buFont typeface="Arial" panose="020B0604020202020204" pitchFamily="34" charset="0"/>
              <a:buChar char="•"/>
              <a:tabLst>
                <a:tab pos="194945" algn="l"/>
              </a:tabLst>
            </a:pPr>
            <a:r>
              <a:rPr sz="2000" spc="-10" dirty="0">
                <a:solidFill>
                  <a:schemeClr val="tx1"/>
                </a:solidFill>
                <a:latin typeface="Arial Nova" panose="020B0504020202020204" pitchFamily="34" charset="0"/>
                <a:cs typeface="Arial"/>
              </a:rPr>
              <a:t>Multi-</a:t>
            </a:r>
            <a:r>
              <a:rPr sz="2000" dirty="0">
                <a:solidFill>
                  <a:schemeClr val="tx1"/>
                </a:solidFill>
                <a:latin typeface="Arial Nova" panose="020B0504020202020204" pitchFamily="34" charset="0"/>
                <a:cs typeface="Arial"/>
              </a:rPr>
              <a:t>County</a:t>
            </a:r>
            <a:r>
              <a:rPr sz="2000" spc="-4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or</a:t>
            </a:r>
            <a:r>
              <a:rPr sz="2000" spc="-2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Multi-</a:t>
            </a:r>
            <a:r>
              <a:rPr sz="2000" dirty="0">
                <a:solidFill>
                  <a:schemeClr val="tx1"/>
                </a:solidFill>
                <a:latin typeface="Arial Nova" panose="020B0504020202020204" pitchFamily="34" charset="0"/>
                <a:cs typeface="Arial"/>
              </a:rPr>
              <a:t>Regional</a:t>
            </a:r>
            <a:r>
              <a:rPr sz="2000" spc="-2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Projects</a:t>
            </a:r>
            <a:endParaRPr sz="2000" dirty="0">
              <a:solidFill>
                <a:schemeClr val="tx1"/>
              </a:solidFill>
              <a:latin typeface="Arial Nova" panose="020B0504020202020204" pitchFamily="34" charset="0"/>
              <a:cs typeface="Arial"/>
            </a:endParaRPr>
          </a:p>
          <a:p>
            <a:pPr marL="355600" marR="5080" indent="-188913">
              <a:lnSpc>
                <a:spcPct val="90100"/>
              </a:lnSpc>
              <a:spcBef>
                <a:spcPts val="1195"/>
              </a:spcBef>
              <a:buClr>
                <a:srgbClr val="40B9D2"/>
              </a:buClr>
              <a:buFont typeface="Arial" panose="020B0604020202020204" pitchFamily="34" charset="0"/>
              <a:buChar char="•"/>
              <a:tabLst>
                <a:tab pos="195580" algn="l"/>
              </a:tabLst>
            </a:pPr>
            <a:r>
              <a:rPr sz="2000" dirty="0">
                <a:solidFill>
                  <a:schemeClr val="tx1"/>
                </a:solidFill>
                <a:latin typeface="Arial Nova" panose="020B0504020202020204" pitchFamily="34" charset="0"/>
                <a:cs typeface="Arial"/>
              </a:rPr>
              <a:t>Partnerships</a:t>
            </a:r>
            <a:r>
              <a:rPr sz="2000" spc="-7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between</a:t>
            </a:r>
            <a:r>
              <a:rPr sz="2000" spc="-6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Public</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Entities</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and</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Private</a:t>
            </a:r>
            <a:r>
              <a:rPr sz="2000" spc="-3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Recycling </a:t>
            </a:r>
            <a:r>
              <a:rPr sz="2000" dirty="0">
                <a:solidFill>
                  <a:schemeClr val="tx1"/>
                </a:solidFill>
                <a:latin typeface="Arial Nova" panose="020B0504020202020204" pitchFamily="34" charset="0"/>
                <a:cs typeface="Arial"/>
              </a:rPr>
              <a:t>Interests</a:t>
            </a:r>
            <a:r>
              <a:rPr sz="2000" spc="-7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provided</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that</a:t>
            </a:r>
            <a:r>
              <a:rPr sz="2000" spc="-4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the</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public</a:t>
            </a:r>
            <a:r>
              <a:rPr sz="2000" spc="-3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entity</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maintains</a:t>
            </a:r>
            <a:r>
              <a:rPr sz="2000" spc="-3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ownership </a:t>
            </a:r>
            <a:r>
              <a:rPr sz="2000" dirty="0">
                <a:solidFill>
                  <a:schemeClr val="tx1"/>
                </a:solidFill>
                <a:latin typeface="Arial Nova" panose="020B0504020202020204" pitchFamily="34" charset="0"/>
                <a:cs typeface="Arial"/>
              </a:rPr>
              <a:t>of</a:t>
            </a:r>
            <a:r>
              <a:rPr sz="2000" spc="-3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facilities</a:t>
            </a:r>
            <a:r>
              <a:rPr sz="2000" spc="-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and</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equipment</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purchased</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with</a:t>
            </a:r>
            <a:r>
              <a:rPr sz="2000" spc="-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grant</a:t>
            </a:r>
            <a:r>
              <a:rPr sz="2000" spc="-3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funds</a:t>
            </a:r>
            <a:endParaRPr sz="2000" dirty="0">
              <a:solidFill>
                <a:schemeClr val="tx1"/>
              </a:solidFill>
              <a:latin typeface="Arial Nova" panose="020B0504020202020204" pitchFamily="34" charset="0"/>
              <a:cs typeface="Arial"/>
            </a:endParaRPr>
          </a:p>
          <a:p>
            <a:pPr marL="12700" marR="314325">
              <a:lnSpc>
                <a:spcPts val="2160"/>
              </a:lnSpc>
              <a:spcBef>
                <a:spcPts val="1160"/>
              </a:spcBef>
            </a:pPr>
            <a:r>
              <a:rPr sz="2000" b="1" dirty="0">
                <a:solidFill>
                  <a:schemeClr val="tx1"/>
                </a:solidFill>
                <a:latin typeface="Arial Nova" panose="020B0504020202020204" pitchFamily="34" charset="0"/>
                <a:cs typeface="Corbel"/>
              </a:rPr>
              <a:t>Note:</a:t>
            </a:r>
            <a:r>
              <a:rPr sz="2000" b="1" spc="-95"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Solid</a:t>
            </a:r>
            <a:r>
              <a:rPr sz="2000" b="1" spc="-130"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Waste</a:t>
            </a:r>
            <a:r>
              <a:rPr sz="2000" b="1" spc="-100"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Authorities</a:t>
            </a:r>
            <a:r>
              <a:rPr sz="2000" b="1" spc="-20"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and</a:t>
            </a:r>
            <a:r>
              <a:rPr sz="2000" b="1" spc="-90"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Subordinate</a:t>
            </a:r>
            <a:r>
              <a:rPr sz="2000" b="1" spc="-65"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Service</a:t>
            </a:r>
            <a:r>
              <a:rPr sz="2000" b="1" spc="-25" dirty="0">
                <a:solidFill>
                  <a:schemeClr val="tx1"/>
                </a:solidFill>
                <a:latin typeface="Arial Nova" panose="020B0504020202020204" pitchFamily="34" charset="0"/>
                <a:cs typeface="Corbel"/>
              </a:rPr>
              <a:t> </a:t>
            </a:r>
            <a:r>
              <a:rPr sz="2000" b="1" spc="-10" dirty="0">
                <a:solidFill>
                  <a:schemeClr val="tx1"/>
                </a:solidFill>
                <a:latin typeface="Arial Nova" panose="020B0504020202020204" pitchFamily="34" charset="0"/>
                <a:cs typeface="Corbel"/>
              </a:rPr>
              <a:t>Districts </a:t>
            </a:r>
            <a:r>
              <a:rPr sz="2000" b="1" dirty="0">
                <a:solidFill>
                  <a:schemeClr val="tx1"/>
                </a:solidFill>
                <a:latin typeface="Arial Nova" panose="020B0504020202020204" pitchFamily="34" charset="0"/>
                <a:cs typeface="Corbel"/>
              </a:rPr>
              <a:t>would</a:t>
            </a:r>
            <a:r>
              <a:rPr sz="2000" b="1" spc="-15"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be eligible</a:t>
            </a:r>
            <a:r>
              <a:rPr sz="2000" b="1" spc="-10"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as</a:t>
            </a:r>
            <a:r>
              <a:rPr sz="2000" b="1" spc="-15" dirty="0">
                <a:solidFill>
                  <a:schemeClr val="tx1"/>
                </a:solidFill>
                <a:latin typeface="Arial Nova" panose="020B0504020202020204" pitchFamily="34" charset="0"/>
                <a:cs typeface="Corbel"/>
              </a:rPr>
              <a:t> </a:t>
            </a:r>
            <a:r>
              <a:rPr sz="2000" b="1" dirty="0">
                <a:solidFill>
                  <a:schemeClr val="tx1"/>
                </a:solidFill>
                <a:latin typeface="Arial Nova" panose="020B0504020202020204" pitchFamily="34" charset="0"/>
                <a:cs typeface="Corbel"/>
              </a:rPr>
              <a:t>well if within</a:t>
            </a:r>
            <a:r>
              <a:rPr sz="2000" b="1" spc="-35" dirty="0">
                <a:solidFill>
                  <a:schemeClr val="tx1"/>
                </a:solidFill>
                <a:latin typeface="Arial Nova" panose="020B0504020202020204" pitchFamily="34" charset="0"/>
                <a:cs typeface="Corbel"/>
              </a:rPr>
              <a:t> </a:t>
            </a:r>
            <a:r>
              <a:rPr sz="2000" b="1" spc="-10" dirty="0">
                <a:solidFill>
                  <a:schemeClr val="tx1"/>
                </a:solidFill>
                <a:latin typeface="Arial Nova" panose="020B0504020202020204" pitchFamily="34" charset="0"/>
                <a:cs typeface="Corbel"/>
              </a:rPr>
              <a:t>Benton</a:t>
            </a:r>
            <a:r>
              <a:rPr sz="2000" b="1" spc="-95" dirty="0">
                <a:solidFill>
                  <a:schemeClr val="tx1"/>
                </a:solidFill>
                <a:latin typeface="Arial Nova" panose="020B0504020202020204" pitchFamily="34" charset="0"/>
                <a:cs typeface="Corbel"/>
              </a:rPr>
              <a:t> </a:t>
            </a:r>
            <a:r>
              <a:rPr sz="2000" b="1" spc="-10" dirty="0">
                <a:solidFill>
                  <a:schemeClr val="tx1"/>
                </a:solidFill>
                <a:latin typeface="Arial Nova" panose="020B0504020202020204" pitchFamily="34" charset="0"/>
                <a:cs typeface="Corbel"/>
              </a:rPr>
              <a:t>County</a:t>
            </a:r>
            <a:endParaRPr lang="en-US" sz="2000" b="1" dirty="0">
              <a:solidFill>
                <a:schemeClr val="tx1"/>
              </a:solidFill>
              <a:latin typeface="Arial Nova" panose="020B0504020202020204" pitchFamily="34" charset="0"/>
              <a:cs typeface="Corbel"/>
            </a:endParaRPr>
          </a:p>
          <a:p>
            <a:pPr marL="12700" marR="314325" algn="ctr">
              <a:lnSpc>
                <a:spcPts val="2160"/>
              </a:lnSpc>
              <a:spcBef>
                <a:spcPts val="1160"/>
              </a:spcBef>
            </a:pPr>
            <a:r>
              <a:rPr sz="2000" b="1" u="sng" spc="-10" dirty="0">
                <a:solidFill>
                  <a:srgbClr val="FF0000"/>
                </a:solidFill>
                <a:latin typeface="Arial Nova" panose="020B0504020202020204" pitchFamily="34" charset="0"/>
                <a:cs typeface="Corbel"/>
              </a:rPr>
              <a:t>Must</a:t>
            </a:r>
            <a:r>
              <a:rPr sz="2000" b="1" u="sng" spc="-95" dirty="0">
                <a:solidFill>
                  <a:srgbClr val="FF0000"/>
                </a:solidFill>
                <a:latin typeface="Arial Nova" panose="020B0504020202020204" pitchFamily="34" charset="0"/>
                <a:cs typeface="Corbel"/>
              </a:rPr>
              <a:t> </a:t>
            </a:r>
            <a:r>
              <a:rPr sz="2000" b="1" u="sng" dirty="0">
                <a:solidFill>
                  <a:srgbClr val="FF0000"/>
                </a:solidFill>
                <a:latin typeface="Arial Nova" panose="020B0504020202020204" pitchFamily="34" charset="0"/>
                <a:cs typeface="Corbel"/>
              </a:rPr>
              <a:t>Attend</a:t>
            </a:r>
            <a:r>
              <a:rPr sz="2000" b="1" u="sng" spc="-45" dirty="0">
                <a:solidFill>
                  <a:srgbClr val="FF0000"/>
                </a:solidFill>
                <a:latin typeface="Arial Nova" panose="020B0504020202020204" pitchFamily="34" charset="0"/>
                <a:cs typeface="Corbel"/>
              </a:rPr>
              <a:t> </a:t>
            </a:r>
            <a:r>
              <a:rPr sz="2000" b="1" u="sng" spc="-10" dirty="0">
                <a:solidFill>
                  <a:srgbClr val="FF0000"/>
                </a:solidFill>
                <a:latin typeface="Arial Nova" panose="020B0504020202020204" pitchFamily="34" charset="0"/>
                <a:cs typeface="Corbel"/>
              </a:rPr>
              <a:t>Mandatory</a:t>
            </a:r>
            <a:r>
              <a:rPr sz="2000" b="1" u="sng" spc="-150" dirty="0">
                <a:solidFill>
                  <a:srgbClr val="FF0000"/>
                </a:solidFill>
                <a:latin typeface="Arial Nova" panose="020B0504020202020204" pitchFamily="34" charset="0"/>
                <a:cs typeface="Corbel"/>
              </a:rPr>
              <a:t> </a:t>
            </a:r>
            <a:r>
              <a:rPr sz="2000" b="1" u="sng" spc="-10" dirty="0">
                <a:solidFill>
                  <a:srgbClr val="FF0000"/>
                </a:solidFill>
                <a:latin typeface="Arial Nova" panose="020B0504020202020204" pitchFamily="34" charset="0"/>
                <a:cs typeface="Corbel"/>
              </a:rPr>
              <a:t>Training</a:t>
            </a:r>
            <a:r>
              <a:rPr sz="2000" b="1" u="sng" spc="-25" dirty="0">
                <a:solidFill>
                  <a:srgbClr val="FF0000"/>
                </a:solidFill>
                <a:latin typeface="Arial Nova" panose="020B0504020202020204" pitchFamily="34" charset="0"/>
                <a:cs typeface="Corbel"/>
              </a:rPr>
              <a:t> </a:t>
            </a:r>
            <a:r>
              <a:rPr sz="2000" b="1" u="sng" dirty="0">
                <a:solidFill>
                  <a:srgbClr val="FF0000"/>
                </a:solidFill>
                <a:latin typeface="Arial Nova" panose="020B0504020202020204" pitchFamily="34" charset="0"/>
                <a:cs typeface="Corbel"/>
              </a:rPr>
              <a:t>to</a:t>
            </a:r>
            <a:r>
              <a:rPr sz="2000" b="1" u="sng" spc="-20" dirty="0">
                <a:solidFill>
                  <a:srgbClr val="FF0000"/>
                </a:solidFill>
                <a:latin typeface="Arial Nova" panose="020B0504020202020204" pitchFamily="34" charset="0"/>
                <a:cs typeface="Corbel"/>
              </a:rPr>
              <a:t> </a:t>
            </a:r>
            <a:r>
              <a:rPr sz="2000" b="1" u="sng" dirty="0">
                <a:solidFill>
                  <a:srgbClr val="FF0000"/>
                </a:solidFill>
                <a:latin typeface="Arial Nova" panose="020B0504020202020204" pitchFamily="34" charset="0"/>
                <a:cs typeface="Corbel"/>
              </a:rPr>
              <a:t>be</a:t>
            </a:r>
            <a:r>
              <a:rPr sz="2000" b="1" u="sng" spc="-10" dirty="0">
                <a:solidFill>
                  <a:srgbClr val="FF0000"/>
                </a:solidFill>
                <a:latin typeface="Arial Nova" panose="020B0504020202020204" pitchFamily="34" charset="0"/>
                <a:cs typeface="Corbel"/>
              </a:rPr>
              <a:t> Eligible</a:t>
            </a:r>
            <a:endParaRPr sz="2000" u="sng" dirty="0">
              <a:solidFill>
                <a:srgbClr val="FF0000"/>
              </a:solidFill>
              <a:latin typeface="Arial Nova" panose="020B0504020202020204" pitchFamily="34" charset="0"/>
              <a:cs typeface="Corbe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44424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375"/>
              </a:spcBef>
            </a:pPr>
            <a:endParaRPr sz="3600" dirty="0">
              <a:latin typeface="Times New Roman"/>
              <a:cs typeface="Times New Roman"/>
            </a:endParaRPr>
          </a:p>
          <a:p>
            <a:pPr marL="344170" marR="394335">
              <a:lnSpc>
                <a:spcPts val="3890"/>
              </a:lnSpc>
            </a:pPr>
            <a:r>
              <a:rPr sz="3600" b="1" spc="-45" dirty="0">
                <a:solidFill>
                  <a:srgbClr val="FFFFFF"/>
                </a:solidFill>
                <a:latin typeface="Arial Nova" panose="020B0504020202020204" pitchFamily="34" charset="0"/>
                <a:cs typeface="Corbel"/>
              </a:rPr>
              <a:t>How</a:t>
            </a:r>
            <a:r>
              <a:rPr sz="3600" b="1" spc="-130" dirty="0">
                <a:solidFill>
                  <a:srgbClr val="FFFFFF"/>
                </a:solidFill>
                <a:latin typeface="Arial Nova" panose="020B0504020202020204" pitchFamily="34" charset="0"/>
                <a:cs typeface="Corbel"/>
              </a:rPr>
              <a:t> </a:t>
            </a:r>
            <a:r>
              <a:rPr sz="3600" b="1" spc="-45" dirty="0">
                <a:solidFill>
                  <a:srgbClr val="FFFFFF"/>
                </a:solidFill>
                <a:latin typeface="Arial Nova" panose="020B0504020202020204" pitchFamily="34" charset="0"/>
                <a:cs typeface="Corbel"/>
              </a:rPr>
              <a:t>can</a:t>
            </a:r>
            <a:r>
              <a:rPr sz="3600" b="1" spc="-135" dirty="0">
                <a:solidFill>
                  <a:srgbClr val="FFFFFF"/>
                </a:solidFill>
                <a:latin typeface="Arial Nova" panose="020B0504020202020204" pitchFamily="34" charset="0"/>
                <a:cs typeface="Corbel"/>
              </a:rPr>
              <a:t> </a:t>
            </a:r>
            <a:r>
              <a:rPr sz="3600" b="1" spc="-20" dirty="0">
                <a:solidFill>
                  <a:srgbClr val="FFFFFF"/>
                </a:solidFill>
                <a:latin typeface="Arial Nova" panose="020B0504020202020204" pitchFamily="34" charset="0"/>
                <a:cs typeface="Corbel"/>
              </a:rPr>
              <a:t>grant </a:t>
            </a:r>
            <a:r>
              <a:rPr sz="3600" b="1" spc="-60" dirty="0">
                <a:solidFill>
                  <a:srgbClr val="FFFFFF"/>
                </a:solidFill>
                <a:latin typeface="Arial Nova" panose="020B0504020202020204" pitchFamily="34" charset="0"/>
                <a:cs typeface="Corbel"/>
              </a:rPr>
              <a:t>funds</a:t>
            </a:r>
            <a:r>
              <a:rPr sz="3600" b="1" spc="-125" dirty="0">
                <a:solidFill>
                  <a:srgbClr val="FFFFFF"/>
                </a:solidFill>
                <a:latin typeface="Arial Nova" panose="020B0504020202020204" pitchFamily="34" charset="0"/>
                <a:cs typeface="Corbel"/>
              </a:rPr>
              <a:t> </a:t>
            </a:r>
            <a:r>
              <a:rPr sz="3600" b="1" spc="-10" dirty="0">
                <a:solidFill>
                  <a:srgbClr val="FFFFFF"/>
                </a:solidFill>
                <a:latin typeface="Arial Nova" panose="020B0504020202020204" pitchFamily="34" charset="0"/>
                <a:cs typeface="Corbel"/>
              </a:rPr>
              <a:t>be</a:t>
            </a:r>
            <a:r>
              <a:rPr sz="3600" b="1" spc="-145" dirty="0">
                <a:solidFill>
                  <a:srgbClr val="FFFFFF"/>
                </a:solidFill>
                <a:latin typeface="Arial Nova" panose="020B0504020202020204" pitchFamily="34" charset="0"/>
                <a:cs typeface="Corbel"/>
              </a:rPr>
              <a:t> </a:t>
            </a:r>
            <a:r>
              <a:rPr sz="3600" b="1" spc="-50" dirty="0">
                <a:solidFill>
                  <a:srgbClr val="FFFFFF"/>
                </a:solidFill>
                <a:latin typeface="Arial Nova" panose="020B0504020202020204" pitchFamily="34" charset="0"/>
                <a:cs typeface="Corbel"/>
              </a:rPr>
              <a:t>used?</a:t>
            </a:r>
            <a:endParaRPr sz="3600" b="1" dirty="0">
              <a:latin typeface="Arial Nova" panose="020B0504020202020204" pitchFamily="34" charset="0"/>
              <a:cs typeface="Corbel"/>
            </a:endParaRPr>
          </a:p>
        </p:txBody>
      </p:sp>
      <p:sp>
        <p:nvSpPr>
          <p:cNvPr id="3" name="object 3"/>
          <p:cNvSpPr txBox="1"/>
          <p:nvPr/>
        </p:nvSpPr>
        <p:spPr>
          <a:xfrm>
            <a:off x="3962400" y="634677"/>
            <a:ext cx="7467600" cy="5588646"/>
          </a:xfrm>
          <a:prstGeom prst="rect">
            <a:avLst/>
          </a:prstGeom>
        </p:spPr>
        <p:txBody>
          <a:bodyPr vert="horz" wrap="square" lIns="0" tIns="104140" rIns="0" bIns="0" rtlCol="0">
            <a:spAutoFit/>
          </a:bodyPr>
          <a:lstStyle/>
          <a:p>
            <a:pPr marL="12700">
              <a:lnSpc>
                <a:spcPct val="100000"/>
              </a:lnSpc>
              <a:spcBef>
                <a:spcPts val="820"/>
              </a:spcBef>
            </a:pPr>
            <a:r>
              <a:rPr sz="2000" b="1" dirty="0">
                <a:solidFill>
                  <a:schemeClr val="tx1"/>
                </a:solidFill>
                <a:latin typeface="Arial Nova" panose="020B0504020202020204" pitchFamily="34" charset="0"/>
                <a:cs typeface="Arial"/>
              </a:rPr>
              <a:t>The</a:t>
            </a:r>
            <a:r>
              <a:rPr sz="2000" b="1" spc="-6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following</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are</a:t>
            </a:r>
            <a:r>
              <a:rPr sz="2000" b="1" spc="-5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eligible</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for</a:t>
            </a:r>
            <a:r>
              <a:rPr sz="2000" b="1" spc="-5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grant</a:t>
            </a:r>
            <a:r>
              <a:rPr sz="2000" b="1" spc="-65"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funding:</a:t>
            </a:r>
            <a:endParaRPr sz="2000" b="1"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Administration</a:t>
            </a:r>
            <a:r>
              <a:rPr sz="2000" spc="-6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of</a:t>
            </a:r>
            <a:r>
              <a:rPr sz="2000" spc="-5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the</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District</a:t>
            </a:r>
            <a:r>
              <a:rPr sz="2000" spc="-6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Solid</a:t>
            </a:r>
            <a:r>
              <a:rPr sz="2000" spc="-4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Waste</a:t>
            </a:r>
            <a:r>
              <a:rPr sz="2000" spc="-6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Plan</a:t>
            </a:r>
            <a:r>
              <a:rPr sz="2000" spc="-45" dirty="0">
                <a:solidFill>
                  <a:schemeClr val="tx1"/>
                </a:solidFill>
                <a:latin typeface="Arial Nova" panose="020B0504020202020204" pitchFamily="34" charset="0"/>
                <a:cs typeface="Arial"/>
              </a:rPr>
              <a:t> </a:t>
            </a:r>
            <a:r>
              <a:rPr sz="2000" i="1" dirty="0">
                <a:solidFill>
                  <a:schemeClr val="tx1"/>
                </a:solidFill>
                <a:latin typeface="Arial Nova" panose="020B0504020202020204" pitchFamily="34" charset="0"/>
                <a:cs typeface="Arial"/>
              </a:rPr>
              <a:t>(District</a:t>
            </a:r>
            <a:r>
              <a:rPr sz="2000" i="1" spc="-70" dirty="0">
                <a:solidFill>
                  <a:schemeClr val="tx1"/>
                </a:solidFill>
                <a:latin typeface="Arial Nova" panose="020B0504020202020204" pitchFamily="34" charset="0"/>
                <a:cs typeface="Arial"/>
              </a:rPr>
              <a:t> </a:t>
            </a:r>
            <a:r>
              <a:rPr sz="2000" i="1" spc="-10" dirty="0">
                <a:solidFill>
                  <a:schemeClr val="tx1"/>
                </a:solidFill>
                <a:latin typeface="Arial Nova" panose="020B0504020202020204" pitchFamily="34" charset="0"/>
                <a:cs typeface="Arial"/>
              </a:rPr>
              <a:t>only)</a:t>
            </a:r>
            <a:endParaRPr sz="2000" i="1"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Solid</a:t>
            </a:r>
            <a:r>
              <a:rPr sz="2000" spc="-4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Waste</a:t>
            </a:r>
            <a:r>
              <a:rPr sz="2000" spc="-8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Planning</a:t>
            </a:r>
            <a:r>
              <a:rPr sz="2000" spc="-40" dirty="0">
                <a:solidFill>
                  <a:schemeClr val="tx1"/>
                </a:solidFill>
                <a:latin typeface="Arial Nova" panose="020B0504020202020204" pitchFamily="34" charset="0"/>
                <a:cs typeface="Arial"/>
              </a:rPr>
              <a:t> </a:t>
            </a:r>
            <a:r>
              <a:rPr sz="2000" i="1" dirty="0">
                <a:solidFill>
                  <a:schemeClr val="tx1"/>
                </a:solidFill>
                <a:latin typeface="Arial Nova" panose="020B0504020202020204" pitchFamily="34" charset="0"/>
                <a:cs typeface="Arial"/>
              </a:rPr>
              <a:t>(District</a:t>
            </a:r>
            <a:r>
              <a:rPr sz="2000" i="1" spc="-70" dirty="0">
                <a:solidFill>
                  <a:schemeClr val="tx1"/>
                </a:solidFill>
                <a:latin typeface="Arial Nova" panose="020B0504020202020204" pitchFamily="34" charset="0"/>
                <a:cs typeface="Arial"/>
              </a:rPr>
              <a:t> </a:t>
            </a:r>
            <a:r>
              <a:rPr sz="2000" i="1" spc="-10" dirty="0">
                <a:solidFill>
                  <a:schemeClr val="tx1"/>
                </a:solidFill>
                <a:latin typeface="Arial Nova" panose="020B0504020202020204" pitchFamily="34" charset="0"/>
                <a:cs typeface="Arial"/>
              </a:rPr>
              <a:t>only)</a:t>
            </a:r>
            <a:endParaRPr sz="2000" i="1"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Recycling</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or</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Composting</a:t>
            </a:r>
            <a:r>
              <a:rPr sz="2000" spc="-8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Equipment</a:t>
            </a:r>
            <a:endParaRPr sz="2000"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Material</a:t>
            </a:r>
            <a:r>
              <a:rPr sz="2000" spc="-5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Recovery</a:t>
            </a:r>
            <a:r>
              <a:rPr sz="2000" spc="-7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Facilities</a:t>
            </a:r>
            <a:r>
              <a:rPr sz="2000" spc="-5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(MRF)</a:t>
            </a:r>
            <a:endParaRPr sz="2000" dirty="0">
              <a:solidFill>
                <a:schemeClr val="tx1"/>
              </a:solidFill>
              <a:latin typeface="Arial Nova" panose="020B0504020202020204" pitchFamily="34" charset="0"/>
              <a:cs typeface="Arial"/>
            </a:endParaRPr>
          </a:p>
          <a:p>
            <a:pPr marL="457200" indent="-222250">
              <a:lnSpc>
                <a:spcPct val="100000"/>
              </a:lnSpc>
              <a:spcBef>
                <a:spcPts val="725"/>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Solid</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Waste</a:t>
            </a:r>
            <a:r>
              <a:rPr sz="2000" spc="-8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Education</a:t>
            </a:r>
            <a:r>
              <a:rPr sz="2000" spc="-5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and</a:t>
            </a:r>
            <a:r>
              <a:rPr sz="2000" spc="-5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Public</a:t>
            </a:r>
            <a:r>
              <a:rPr sz="2000" spc="-12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Awareness</a:t>
            </a:r>
            <a:endParaRPr sz="2000"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spc="-10" dirty="0">
                <a:solidFill>
                  <a:schemeClr val="tx1"/>
                </a:solidFill>
                <a:latin typeface="Arial Nova" panose="020B0504020202020204" pitchFamily="34" charset="0"/>
                <a:cs typeface="Arial"/>
              </a:rPr>
              <a:t>Transfer</a:t>
            </a:r>
            <a:r>
              <a:rPr sz="2000" spc="-7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Stations</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with</a:t>
            </a:r>
            <a:r>
              <a:rPr sz="2000" spc="-10" dirty="0">
                <a:solidFill>
                  <a:schemeClr val="tx1"/>
                </a:solidFill>
                <a:latin typeface="Arial Nova" panose="020B0504020202020204" pitchFamily="34" charset="0"/>
                <a:cs typeface="Arial"/>
              </a:rPr>
              <a:t> Recycling</a:t>
            </a:r>
            <a:endParaRPr sz="2000"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Recycling</a:t>
            </a:r>
            <a:r>
              <a:rPr sz="2000" spc="-8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Programs</a:t>
            </a:r>
            <a:endParaRPr sz="2000"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Waste</a:t>
            </a:r>
            <a:r>
              <a:rPr sz="2000" spc="-45"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Reduction</a:t>
            </a:r>
            <a:r>
              <a:rPr sz="2000" spc="-15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Activities</a:t>
            </a:r>
            <a:endParaRPr sz="2000"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Recycling</a:t>
            </a:r>
            <a:r>
              <a:rPr sz="2000" spc="-7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System</a:t>
            </a:r>
            <a:r>
              <a:rPr sz="2000" spc="-14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Activities</a:t>
            </a:r>
            <a:endParaRPr sz="2000" dirty="0">
              <a:solidFill>
                <a:schemeClr val="tx1"/>
              </a:solidFill>
              <a:latin typeface="Arial Nova" panose="020B0504020202020204" pitchFamily="34" charset="0"/>
              <a:cs typeface="Arial"/>
            </a:endParaRPr>
          </a:p>
          <a:p>
            <a:pPr marL="457200" indent="-222250">
              <a:lnSpc>
                <a:spcPct val="100000"/>
              </a:lnSpc>
              <a:spcBef>
                <a:spcPts val="720"/>
              </a:spcBef>
              <a:buClr>
                <a:srgbClr val="40B9D2"/>
              </a:buClr>
              <a:buFont typeface="Wingdings 2"/>
              <a:buChar char=""/>
              <a:tabLst>
                <a:tab pos="1149350" algn="l"/>
              </a:tabLst>
            </a:pPr>
            <a:r>
              <a:rPr sz="2000" dirty="0">
                <a:solidFill>
                  <a:schemeClr val="tx1"/>
                </a:solidFill>
                <a:latin typeface="Arial Nova" panose="020B0504020202020204" pitchFamily="34" charset="0"/>
                <a:cs typeface="Arial"/>
              </a:rPr>
              <a:t>Other</a:t>
            </a:r>
            <a:r>
              <a:rPr sz="2000" spc="-6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waste</a:t>
            </a:r>
            <a:r>
              <a:rPr sz="2000" spc="-3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diversion</a:t>
            </a:r>
            <a:r>
              <a:rPr sz="2000" spc="-4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activities</a:t>
            </a:r>
            <a:r>
              <a:rPr sz="2000" spc="-1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as</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approved</a:t>
            </a:r>
            <a:r>
              <a:rPr sz="2000" spc="-6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by</a:t>
            </a:r>
            <a:r>
              <a:rPr sz="2000" spc="-2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the</a:t>
            </a:r>
            <a:r>
              <a:rPr sz="2000" spc="-40" dirty="0">
                <a:solidFill>
                  <a:schemeClr val="tx1"/>
                </a:solidFill>
                <a:latin typeface="Arial Nova" panose="020B0504020202020204" pitchFamily="34" charset="0"/>
                <a:cs typeface="Arial"/>
              </a:rPr>
              <a:t> </a:t>
            </a:r>
            <a:r>
              <a:rPr sz="2000" spc="-10" dirty="0">
                <a:solidFill>
                  <a:schemeClr val="tx1"/>
                </a:solidFill>
                <a:latin typeface="Arial Nova" panose="020B0504020202020204" pitchFamily="34" charset="0"/>
                <a:cs typeface="Arial"/>
              </a:rPr>
              <a:t>Board</a:t>
            </a:r>
            <a:endParaRPr sz="2000" dirty="0">
              <a:solidFill>
                <a:schemeClr val="tx1"/>
              </a:solidFill>
              <a:latin typeface="Arial Nova" panose="020B0504020202020204" pitchFamily="34" charset="0"/>
              <a:cs typeface="Arial"/>
            </a:endParaRPr>
          </a:p>
          <a:p>
            <a:pPr marL="12700">
              <a:lnSpc>
                <a:spcPts val="2160"/>
              </a:lnSpc>
              <a:spcBef>
                <a:spcPts val="720"/>
              </a:spcBef>
            </a:pPr>
            <a:r>
              <a:rPr sz="2000" dirty="0">
                <a:solidFill>
                  <a:schemeClr val="tx1"/>
                </a:solidFill>
                <a:latin typeface="Arial Nova" panose="020B0504020202020204" pitchFamily="34" charset="0"/>
                <a:cs typeface="Arial"/>
              </a:rPr>
              <a:t>(Examples</a:t>
            </a:r>
            <a:r>
              <a:rPr sz="2000" spc="-5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of</a:t>
            </a:r>
            <a:r>
              <a:rPr sz="2000" spc="-3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eligible</a:t>
            </a:r>
            <a:r>
              <a:rPr sz="2000" spc="-3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projects</a:t>
            </a:r>
            <a:r>
              <a:rPr sz="2000" spc="-5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and</a:t>
            </a:r>
            <a:r>
              <a:rPr sz="2000" spc="-3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expenses</a:t>
            </a:r>
            <a:r>
              <a:rPr sz="2000" spc="-55"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are</a:t>
            </a:r>
            <a:r>
              <a:rPr sz="2000" spc="-50" dirty="0">
                <a:solidFill>
                  <a:schemeClr val="tx1"/>
                </a:solidFill>
                <a:latin typeface="Arial Nova" panose="020B0504020202020204" pitchFamily="34" charset="0"/>
                <a:cs typeface="Arial"/>
              </a:rPr>
              <a:t> </a:t>
            </a:r>
            <a:r>
              <a:rPr sz="2000" dirty="0">
                <a:solidFill>
                  <a:schemeClr val="tx1"/>
                </a:solidFill>
                <a:latin typeface="Arial Nova" panose="020B0504020202020204" pitchFamily="34" charset="0"/>
                <a:cs typeface="Arial"/>
              </a:rPr>
              <a:t>available</a:t>
            </a:r>
            <a:r>
              <a:rPr sz="2000" spc="-20" dirty="0">
                <a:solidFill>
                  <a:schemeClr val="tx1"/>
                </a:solidFill>
                <a:latin typeface="Arial Nova" panose="020B0504020202020204" pitchFamily="34" charset="0"/>
                <a:cs typeface="Arial"/>
              </a:rPr>
              <a:t> upon</a:t>
            </a:r>
            <a:endParaRPr sz="2000" dirty="0">
              <a:solidFill>
                <a:schemeClr val="tx1"/>
              </a:solidFill>
              <a:latin typeface="Arial Nova" panose="020B0504020202020204" pitchFamily="34" charset="0"/>
              <a:cs typeface="Arial"/>
            </a:endParaRPr>
          </a:p>
          <a:p>
            <a:pPr marL="12700">
              <a:lnSpc>
                <a:spcPts val="2160"/>
              </a:lnSpc>
            </a:pPr>
            <a:r>
              <a:rPr sz="2000" spc="-10" dirty="0">
                <a:solidFill>
                  <a:schemeClr val="tx1"/>
                </a:solidFill>
                <a:latin typeface="Arial Nova" panose="020B0504020202020204" pitchFamily="34" charset="0"/>
                <a:cs typeface="Arial"/>
              </a:rPr>
              <a:t>request)</a:t>
            </a:r>
            <a:endParaRPr lang="en-US" sz="2000" spc="-10" dirty="0">
              <a:solidFill>
                <a:schemeClr val="tx1"/>
              </a:solidFill>
              <a:latin typeface="Arial Nova" panose="020B0504020202020204" pitchFamily="34" charset="0"/>
              <a:cs typeface="Arial"/>
            </a:endParaRPr>
          </a:p>
          <a:p>
            <a:pPr marL="12700">
              <a:lnSpc>
                <a:spcPts val="2160"/>
              </a:lnSpc>
            </a:pPr>
            <a:endParaRPr lang="en-US" b="1" i="1" dirty="0">
              <a:latin typeface="Arial Nova" panose="020B0504020202020204" pitchFamily="34" charset="0"/>
              <a:cs typeface="Arial"/>
            </a:endParaRPr>
          </a:p>
          <a:p>
            <a:pPr marL="12700">
              <a:lnSpc>
                <a:spcPts val="2160"/>
              </a:lnSpc>
            </a:pPr>
            <a:r>
              <a:rPr lang="en-US" b="1" i="1" dirty="0">
                <a:latin typeface="Arial Nova" panose="020B0504020202020204" pitchFamily="34" charset="0"/>
                <a:cs typeface="Arial"/>
              </a:rPr>
              <a:t>See 8 CAR § 110-1004. Eligible activities, projects, and programs.</a:t>
            </a:r>
            <a:endParaRPr b="1" i="1" dirty="0">
              <a:latin typeface="Arial Nova" panose="020B0504020202020204" pitchFamily="34" charset="0"/>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44424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2510"/>
              </a:spcBef>
            </a:pPr>
            <a:endParaRPr sz="3600" dirty="0">
              <a:latin typeface="Times New Roman"/>
              <a:cs typeface="Times New Roman"/>
            </a:endParaRPr>
          </a:p>
          <a:p>
            <a:pPr marL="344170" marR="588010">
              <a:lnSpc>
                <a:spcPct val="90000"/>
              </a:lnSpc>
              <a:spcBef>
                <a:spcPts val="5"/>
              </a:spcBef>
            </a:pPr>
            <a:r>
              <a:rPr sz="3600" b="1" spc="-45" dirty="0">
                <a:solidFill>
                  <a:srgbClr val="FFFFFF"/>
                </a:solidFill>
                <a:latin typeface="Arial Nova" panose="020B0504020202020204" pitchFamily="34" charset="0"/>
                <a:cs typeface="Corbel"/>
              </a:rPr>
              <a:t>How</a:t>
            </a:r>
            <a:r>
              <a:rPr sz="3600" b="1" spc="-125" dirty="0">
                <a:solidFill>
                  <a:srgbClr val="FFFFFF"/>
                </a:solidFill>
                <a:latin typeface="Arial Nova" panose="020B0504020202020204" pitchFamily="34" charset="0"/>
                <a:cs typeface="Corbel"/>
              </a:rPr>
              <a:t> </a:t>
            </a:r>
            <a:r>
              <a:rPr sz="3600" b="1" spc="-55" dirty="0">
                <a:solidFill>
                  <a:srgbClr val="FFFFFF"/>
                </a:solidFill>
                <a:latin typeface="Arial Nova" panose="020B0504020202020204" pitchFamily="34" charset="0"/>
                <a:cs typeface="Corbel"/>
              </a:rPr>
              <a:t>does</a:t>
            </a:r>
            <a:r>
              <a:rPr sz="3600" b="1" spc="-130" dirty="0">
                <a:solidFill>
                  <a:srgbClr val="FFFFFF"/>
                </a:solidFill>
                <a:latin typeface="Arial Nova" panose="020B0504020202020204" pitchFamily="34" charset="0"/>
                <a:cs typeface="Corbel"/>
              </a:rPr>
              <a:t> </a:t>
            </a:r>
            <a:r>
              <a:rPr sz="3600" b="1" spc="-35" dirty="0">
                <a:solidFill>
                  <a:srgbClr val="FFFFFF"/>
                </a:solidFill>
                <a:latin typeface="Arial Nova" panose="020B0504020202020204" pitchFamily="34" charset="0"/>
                <a:cs typeface="Corbel"/>
              </a:rPr>
              <a:t>the </a:t>
            </a:r>
            <a:r>
              <a:rPr sz="3600" b="1" spc="-65" dirty="0">
                <a:solidFill>
                  <a:srgbClr val="FFFFFF"/>
                </a:solidFill>
                <a:latin typeface="Arial Nova" panose="020B0504020202020204" pitchFamily="34" charset="0"/>
                <a:cs typeface="Corbel"/>
              </a:rPr>
              <a:t>Board</a:t>
            </a:r>
            <a:r>
              <a:rPr sz="3600" b="1" spc="-90" dirty="0">
                <a:solidFill>
                  <a:srgbClr val="FFFFFF"/>
                </a:solidFill>
                <a:latin typeface="Arial Nova" panose="020B0504020202020204" pitchFamily="34" charset="0"/>
                <a:cs typeface="Corbel"/>
              </a:rPr>
              <a:t> </a:t>
            </a:r>
            <a:r>
              <a:rPr sz="3600" b="1" spc="-10" dirty="0">
                <a:solidFill>
                  <a:srgbClr val="FFFFFF"/>
                </a:solidFill>
                <a:latin typeface="Arial Nova" panose="020B0504020202020204" pitchFamily="34" charset="0"/>
                <a:cs typeface="Corbel"/>
              </a:rPr>
              <a:t>select projects?</a:t>
            </a:r>
            <a:endParaRPr sz="3600" b="1" dirty="0">
              <a:latin typeface="Arial Nova" panose="020B0504020202020204" pitchFamily="34" charset="0"/>
              <a:cs typeface="Corbel"/>
            </a:endParaRPr>
          </a:p>
        </p:txBody>
      </p:sp>
      <p:sp>
        <p:nvSpPr>
          <p:cNvPr id="3" name="object 3"/>
          <p:cNvSpPr txBox="1"/>
          <p:nvPr/>
        </p:nvSpPr>
        <p:spPr>
          <a:xfrm>
            <a:off x="3948429" y="758951"/>
            <a:ext cx="6724650" cy="627736"/>
          </a:xfrm>
          <a:prstGeom prst="rect">
            <a:avLst/>
          </a:prstGeom>
        </p:spPr>
        <p:txBody>
          <a:bodyPr vert="horz" wrap="square" lIns="0" tIns="12065" rIns="0" bIns="0" rtlCol="0">
            <a:spAutoFit/>
          </a:bodyPr>
          <a:lstStyle/>
          <a:p>
            <a:pPr marL="12700">
              <a:lnSpc>
                <a:spcPct val="100000"/>
              </a:lnSpc>
              <a:spcBef>
                <a:spcPts val="95"/>
              </a:spcBef>
            </a:pPr>
            <a:r>
              <a:rPr sz="2000" b="1" dirty="0">
                <a:solidFill>
                  <a:schemeClr val="tx1"/>
                </a:solidFill>
                <a:latin typeface="Arial Nova" panose="020B0504020202020204" pitchFamily="34" charset="0"/>
                <a:cs typeface="Arial"/>
              </a:rPr>
              <a:t>The</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District</a:t>
            </a:r>
            <a:r>
              <a:rPr sz="2000" b="1" spc="-60" dirty="0">
                <a:solidFill>
                  <a:schemeClr val="tx1"/>
                </a:solidFill>
                <a:latin typeface="Arial Nova" panose="020B0504020202020204" pitchFamily="34" charset="0"/>
                <a:cs typeface="Arial"/>
              </a:rPr>
              <a:t> </a:t>
            </a:r>
            <a:r>
              <a:rPr lang="en-US" sz="2000" b="1" dirty="0">
                <a:solidFill>
                  <a:schemeClr val="tx1"/>
                </a:solidFill>
                <a:latin typeface="Arial Nova" panose="020B0504020202020204" pitchFamily="34" charset="0"/>
                <a:cs typeface="Arial"/>
              </a:rPr>
              <a:t>Board </a:t>
            </a:r>
            <a:r>
              <a:rPr sz="2000" b="1" dirty="0">
                <a:solidFill>
                  <a:schemeClr val="tx1"/>
                </a:solidFill>
                <a:latin typeface="Arial Nova" panose="020B0504020202020204" pitchFamily="34" charset="0"/>
                <a:cs typeface="Arial"/>
              </a:rPr>
              <a:t>recommends</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projects</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to</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be</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funded</a:t>
            </a:r>
            <a:r>
              <a:rPr sz="2000" b="1" spc="-5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using</a:t>
            </a:r>
            <a:r>
              <a:rPr sz="2000" b="1" spc="-45" dirty="0">
                <a:solidFill>
                  <a:schemeClr val="tx1"/>
                </a:solidFill>
                <a:latin typeface="Arial Nova" panose="020B0504020202020204" pitchFamily="34" charset="0"/>
                <a:cs typeface="Arial"/>
              </a:rPr>
              <a:t> </a:t>
            </a:r>
            <a:r>
              <a:rPr sz="2000" b="1" spc="-25" dirty="0">
                <a:solidFill>
                  <a:schemeClr val="tx1"/>
                </a:solidFill>
                <a:latin typeface="Arial Nova" panose="020B0504020202020204" pitchFamily="34" charset="0"/>
                <a:cs typeface="Arial"/>
              </a:rPr>
              <a:t>the</a:t>
            </a:r>
            <a:r>
              <a:rPr lang="en-US" sz="2000" b="1" spc="-25" dirty="0">
                <a:solidFill>
                  <a:schemeClr val="tx1"/>
                </a:solidFill>
                <a:latin typeface="Arial Nova" panose="020B0504020202020204" pitchFamily="34" charset="0"/>
                <a:cs typeface="Arial"/>
              </a:rPr>
              <a:t> following criteria:</a:t>
            </a:r>
            <a:endParaRPr sz="2000" b="1" dirty="0">
              <a:solidFill>
                <a:schemeClr val="tx1"/>
              </a:solidFill>
              <a:latin typeface="Arial Nova" panose="020B0504020202020204" pitchFamily="34" charset="0"/>
              <a:cs typeface="Arial"/>
            </a:endParaRPr>
          </a:p>
        </p:txBody>
      </p:sp>
      <p:sp>
        <p:nvSpPr>
          <p:cNvPr id="5" name="object 5"/>
          <p:cNvSpPr txBox="1">
            <a:spLocks noGrp="1"/>
          </p:cNvSpPr>
          <p:nvPr>
            <p:ph type="body" idx="1"/>
          </p:nvPr>
        </p:nvSpPr>
        <p:spPr>
          <a:xfrm>
            <a:off x="4114800" y="1524000"/>
            <a:ext cx="7073900" cy="4551246"/>
          </a:xfrm>
          <a:prstGeom prst="rect">
            <a:avLst/>
          </a:prstGeom>
        </p:spPr>
        <p:txBody>
          <a:bodyPr vert="horz" wrap="square" lIns="0" tIns="85090" rIns="0" bIns="0" rtlCol="0">
            <a:spAutoFit/>
          </a:bodyPr>
          <a:lstStyle/>
          <a:p>
            <a:pPr marL="195580" marR="222885" indent="-182880">
              <a:lnSpc>
                <a:spcPct val="70000"/>
              </a:lnSpc>
              <a:spcBef>
                <a:spcPts val="670"/>
              </a:spcBef>
              <a:buClr>
                <a:srgbClr val="40B9D2"/>
              </a:buClr>
              <a:buFont typeface="Wingdings 2"/>
              <a:buChar char=""/>
              <a:tabLst>
                <a:tab pos="195580" algn="l"/>
              </a:tabLst>
            </a:pPr>
            <a:r>
              <a:rPr b="1" dirty="0">
                <a:solidFill>
                  <a:schemeClr val="tx1"/>
                </a:solidFill>
                <a:latin typeface="Arial Nova" panose="020B0504020202020204" pitchFamily="34" charset="0"/>
              </a:rPr>
              <a:t>Expansion</a:t>
            </a:r>
            <a:r>
              <a:rPr b="1" spc="-45" dirty="0">
                <a:solidFill>
                  <a:schemeClr val="tx1"/>
                </a:solidFill>
                <a:latin typeface="Arial Nova" panose="020B0504020202020204" pitchFamily="34" charset="0"/>
              </a:rPr>
              <a:t> </a:t>
            </a:r>
            <a:r>
              <a:rPr b="1" dirty="0">
                <a:solidFill>
                  <a:schemeClr val="tx1"/>
                </a:solidFill>
                <a:latin typeface="Arial Nova" panose="020B0504020202020204" pitchFamily="34" charset="0"/>
              </a:rPr>
              <a:t>of</a:t>
            </a:r>
            <a:r>
              <a:rPr b="1" spc="-30" dirty="0">
                <a:solidFill>
                  <a:schemeClr val="tx1"/>
                </a:solidFill>
                <a:latin typeface="Arial Nova" panose="020B0504020202020204" pitchFamily="34" charset="0"/>
              </a:rPr>
              <a:t> </a:t>
            </a:r>
            <a:r>
              <a:rPr b="1" dirty="0">
                <a:solidFill>
                  <a:schemeClr val="tx1"/>
                </a:solidFill>
                <a:latin typeface="Arial Nova" panose="020B0504020202020204" pitchFamily="34" charset="0"/>
              </a:rPr>
              <a:t>Recycling</a:t>
            </a:r>
            <a:r>
              <a:rPr b="1" spc="10" dirty="0">
                <a:solidFill>
                  <a:schemeClr val="tx1"/>
                </a:solidFill>
                <a:latin typeface="Arial Nova" panose="020B0504020202020204" pitchFamily="34" charset="0"/>
              </a:rPr>
              <a:t> </a:t>
            </a:r>
            <a:r>
              <a:rPr dirty="0">
                <a:solidFill>
                  <a:schemeClr val="tx1"/>
                </a:solidFill>
                <a:latin typeface="Arial Nova" panose="020B0504020202020204" pitchFamily="34" charset="0"/>
              </a:rPr>
              <a:t>–</a:t>
            </a:r>
            <a:r>
              <a:rPr spc="-110" dirty="0">
                <a:solidFill>
                  <a:schemeClr val="tx1"/>
                </a:solidFill>
                <a:latin typeface="Arial Nova" panose="020B0504020202020204" pitchFamily="34" charset="0"/>
              </a:rPr>
              <a:t> </a:t>
            </a:r>
            <a:r>
              <a:rPr dirty="0">
                <a:solidFill>
                  <a:schemeClr val="tx1"/>
                </a:solidFill>
                <a:latin typeface="Arial Nova" panose="020B0504020202020204" pitchFamily="34" charset="0"/>
              </a:rPr>
              <a:t>Ability</a:t>
            </a:r>
            <a:r>
              <a:rPr spc="-65" dirty="0">
                <a:solidFill>
                  <a:schemeClr val="tx1"/>
                </a:solidFill>
                <a:latin typeface="Arial Nova" panose="020B0504020202020204" pitchFamily="34" charset="0"/>
              </a:rPr>
              <a:t> </a:t>
            </a:r>
            <a:r>
              <a:rPr dirty="0">
                <a:solidFill>
                  <a:schemeClr val="tx1"/>
                </a:solidFill>
                <a:latin typeface="Arial Nova" panose="020B0504020202020204" pitchFamily="34" charset="0"/>
              </a:rPr>
              <a:t>to</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increase</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and/or</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expand</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4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recycling </a:t>
            </a:r>
            <a:r>
              <a:rPr dirty="0">
                <a:solidFill>
                  <a:schemeClr val="tx1"/>
                </a:solidFill>
                <a:latin typeface="Arial Nova" panose="020B0504020202020204" pitchFamily="34" charset="0"/>
              </a:rPr>
              <a:t>collection</a:t>
            </a:r>
            <a:r>
              <a:rPr spc="-70" dirty="0">
                <a:solidFill>
                  <a:schemeClr val="tx1"/>
                </a:solidFill>
                <a:latin typeface="Arial Nova" panose="020B0504020202020204" pitchFamily="34" charset="0"/>
              </a:rPr>
              <a:t> </a:t>
            </a:r>
            <a:r>
              <a:rPr dirty="0">
                <a:solidFill>
                  <a:schemeClr val="tx1"/>
                </a:solidFill>
                <a:latin typeface="Arial Nova" panose="020B0504020202020204" pitchFamily="34" charset="0"/>
              </a:rPr>
              <a:t>services</a:t>
            </a:r>
            <a:r>
              <a:rPr spc="-55" dirty="0">
                <a:solidFill>
                  <a:schemeClr val="tx1"/>
                </a:solidFill>
                <a:latin typeface="Arial Nova" panose="020B0504020202020204" pitchFamily="34" charset="0"/>
              </a:rPr>
              <a:t> </a:t>
            </a:r>
            <a:r>
              <a:rPr dirty="0">
                <a:solidFill>
                  <a:schemeClr val="tx1"/>
                </a:solidFill>
                <a:latin typeface="Arial Nova" panose="020B0504020202020204" pitchFamily="34" charset="0"/>
              </a:rPr>
              <a:t>and</a:t>
            </a:r>
            <a:r>
              <a:rPr spc="-50" dirty="0">
                <a:solidFill>
                  <a:schemeClr val="tx1"/>
                </a:solidFill>
                <a:latin typeface="Arial Nova" panose="020B0504020202020204" pitchFamily="34" charset="0"/>
              </a:rPr>
              <a:t> </a:t>
            </a:r>
            <a:r>
              <a:rPr dirty="0">
                <a:solidFill>
                  <a:schemeClr val="tx1"/>
                </a:solidFill>
                <a:latin typeface="Arial Nova" panose="020B0504020202020204" pitchFamily="34" charset="0"/>
              </a:rPr>
              <a:t>materials</a:t>
            </a:r>
            <a:r>
              <a:rPr spc="-45" dirty="0">
                <a:solidFill>
                  <a:schemeClr val="tx1"/>
                </a:solidFill>
                <a:latin typeface="Arial Nova" panose="020B0504020202020204" pitchFamily="34" charset="0"/>
              </a:rPr>
              <a:t> </a:t>
            </a:r>
            <a:r>
              <a:rPr dirty="0">
                <a:solidFill>
                  <a:schemeClr val="tx1"/>
                </a:solidFill>
                <a:latin typeface="Arial Nova" panose="020B0504020202020204" pitchFamily="34" charset="0"/>
              </a:rPr>
              <a:t>collected</a:t>
            </a:r>
            <a:r>
              <a:rPr spc="-60" dirty="0">
                <a:solidFill>
                  <a:schemeClr val="tx1"/>
                </a:solidFill>
                <a:latin typeface="Arial Nova" panose="020B0504020202020204" pitchFamily="34" charset="0"/>
              </a:rPr>
              <a:t> </a:t>
            </a:r>
            <a:r>
              <a:rPr dirty="0">
                <a:solidFill>
                  <a:schemeClr val="tx1"/>
                </a:solidFill>
                <a:latin typeface="Arial Nova" panose="020B0504020202020204" pitchFamily="34" charset="0"/>
              </a:rPr>
              <a:t>using</a:t>
            </a:r>
            <a:r>
              <a:rPr spc="-60" dirty="0">
                <a:solidFill>
                  <a:schemeClr val="tx1"/>
                </a:solidFill>
                <a:latin typeface="Arial Nova" panose="020B0504020202020204" pitchFamily="34" charset="0"/>
              </a:rPr>
              <a:t> </a:t>
            </a:r>
            <a:r>
              <a:rPr dirty="0">
                <a:solidFill>
                  <a:schemeClr val="tx1"/>
                </a:solidFill>
                <a:latin typeface="Arial Nova" panose="020B0504020202020204" pitchFamily="34" charset="0"/>
              </a:rPr>
              <a:t>a</a:t>
            </a:r>
            <a:r>
              <a:rPr spc="-45" dirty="0">
                <a:solidFill>
                  <a:schemeClr val="tx1"/>
                </a:solidFill>
                <a:latin typeface="Arial Nova" panose="020B0504020202020204" pitchFamily="34" charset="0"/>
              </a:rPr>
              <a:t> </a:t>
            </a:r>
            <a:r>
              <a:rPr dirty="0">
                <a:solidFill>
                  <a:schemeClr val="tx1"/>
                </a:solidFill>
                <a:latin typeface="Arial Nova" panose="020B0504020202020204" pitchFamily="34" charset="0"/>
              </a:rPr>
              <a:t>regional</a:t>
            </a:r>
            <a:r>
              <a:rPr spc="-50"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approach.</a:t>
            </a:r>
          </a:p>
          <a:p>
            <a:pPr marL="195580" marR="111760" indent="-182880">
              <a:lnSpc>
                <a:spcPct val="70000"/>
              </a:lnSpc>
              <a:spcBef>
                <a:spcPts val="1200"/>
              </a:spcBef>
              <a:buClr>
                <a:srgbClr val="40B9D2"/>
              </a:buClr>
              <a:buFont typeface="Wingdings 2"/>
              <a:buChar char=""/>
              <a:tabLst>
                <a:tab pos="195580" algn="l"/>
              </a:tabLst>
            </a:pPr>
            <a:r>
              <a:rPr b="1" dirty="0">
                <a:solidFill>
                  <a:schemeClr val="tx1"/>
                </a:solidFill>
                <a:latin typeface="Arial Nova" panose="020B0504020202020204" pitchFamily="34" charset="0"/>
              </a:rPr>
              <a:t>Utilization of</a:t>
            </a:r>
            <a:r>
              <a:rPr b="1" spc="-15" dirty="0">
                <a:solidFill>
                  <a:schemeClr val="tx1"/>
                </a:solidFill>
                <a:latin typeface="Arial Nova" panose="020B0504020202020204" pitchFamily="34" charset="0"/>
              </a:rPr>
              <a:t> </a:t>
            </a:r>
            <a:r>
              <a:rPr b="1" dirty="0">
                <a:solidFill>
                  <a:schemeClr val="tx1"/>
                </a:solidFill>
                <a:latin typeface="Arial Nova" panose="020B0504020202020204" pitchFamily="34" charset="0"/>
              </a:rPr>
              <a:t>project</a:t>
            </a:r>
            <a:r>
              <a:rPr b="1" spc="-10" dirty="0">
                <a:solidFill>
                  <a:schemeClr val="tx1"/>
                </a:solidFill>
                <a:latin typeface="Arial Nova" panose="020B0504020202020204" pitchFamily="34" charset="0"/>
              </a:rPr>
              <a:t> </a:t>
            </a:r>
            <a:r>
              <a:rPr dirty="0">
                <a:solidFill>
                  <a:schemeClr val="tx1"/>
                </a:solidFill>
                <a:latin typeface="Arial Nova" panose="020B0504020202020204" pitchFamily="34" charset="0"/>
              </a:rPr>
              <a:t>-</a:t>
            </a:r>
            <a:r>
              <a:rPr spc="-100" dirty="0">
                <a:solidFill>
                  <a:schemeClr val="tx1"/>
                </a:solidFill>
                <a:latin typeface="Arial Nova" panose="020B0504020202020204" pitchFamily="34" charset="0"/>
              </a:rPr>
              <a:t> </a:t>
            </a:r>
            <a:r>
              <a:rPr dirty="0">
                <a:solidFill>
                  <a:schemeClr val="tx1"/>
                </a:solidFill>
                <a:latin typeface="Arial Nova" panose="020B0504020202020204" pitchFamily="34" charset="0"/>
              </a:rPr>
              <a:t>Ability</a:t>
            </a:r>
            <a:r>
              <a:rPr spc="-60" dirty="0">
                <a:solidFill>
                  <a:schemeClr val="tx1"/>
                </a:solidFill>
                <a:latin typeface="Arial Nova" panose="020B0504020202020204" pitchFamily="34" charset="0"/>
              </a:rPr>
              <a:t> </a:t>
            </a:r>
            <a:r>
              <a:rPr dirty="0">
                <a:solidFill>
                  <a:schemeClr val="tx1"/>
                </a:solidFill>
                <a:latin typeface="Arial Nova" panose="020B0504020202020204" pitchFamily="34" charset="0"/>
              </a:rPr>
              <a:t>for</a:t>
            </a:r>
            <a:r>
              <a:rPr spc="-15" dirty="0">
                <a:solidFill>
                  <a:schemeClr val="tx1"/>
                </a:solidFill>
                <a:latin typeface="Arial Nova" panose="020B0504020202020204" pitchFamily="34" charset="0"/>
              </a:rPr>
              <a:t> </a:t>
            </a:r>
            <a:r>
              <a:rPr dirty="0">
                <a:solidFill>
                  <a:schemeClr val="tx1"/>
                </a:solidFill>
                <a:latin typeface="Arial Nova" panose="020B0504020202020204" pitchFamily="34" charset="0"/>
              </a:rPr>
              <a:t>equipment</a:t>
            </a:r>
            <a:r>
              <a:rPr spc="-15" dirty="0">
                <a:solidFill>
                  <a:schemeClr val="tx1"/>
                </a:solidFill>
                <a:latin typeface="Arial Nova" panose="020B0504020202020204" pitchFamily="34" charset="0"/>
              </a:rPr>
              <a:t> </a:t>
            </a:r>
            <a:r>
              <a:rPr dirty="0">
                <a:solidFill>
                  <a:schemeClr val="tx1"/>
                </a:solidFill>
                <a:latin typeface="Arial Nova" panose="020B0504020202020204" pitchFamily="34" charset="0"/>
              </a:rPr>
              <a:t>to</a:t>
            </a:r>
            <a:r>
              <a:rPr spc="-20" dirty="0">
                <a:solidFill>
                  <a:schemeClr val="tx1"/>
                </a:solidFill>
                <a:latin typeface="Arial Nova" panose="020B0504020202020204" pitchFamily="34" charset="0"/>
              </a:rPr>
              <a:t> </a:t>
            </a:r>
            <a:r>
              <a:rPr dirty="0">
                <a:solidFill>
                  <a:schemeClr val="tx1"/>
                </a:solidFill>
                <a:latin typeface="Arial Nova" panose="020B0504020202020204" pitchFamily="34" charset="0"/>
              </a:rPr>
              <a:t>be</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used</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by</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multiple</a:t>
            </a:r>
            <a:r>
              <a:rPr spc="-4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entities; </a:t>
            </a:r>
            <a:r>
              <a:rPr dirty="0">
                <a:solidFill>
                  <a:schemeClr val="tx1"/>
                </a:solidFill>
                <a:latin typeface="Arial Nova" panose="020B0504020202020204" pitchFamily="34" charset="0"/>
              </a:rPr>
              <a:t>number</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of</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days</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of</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use</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per</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year;</a:t>
            </a:r>
            <a:r>
              <a:rPr spc="-15" dirty="0">
                <a:solidFill>
                  <a:schemeClr val="tx1"/>
                </a:solidFill>
                <a:latin typeface="Arial Nova" panose="020B0504020202020204" pitchFamily="34" charset="0"/>
              </a:rPr>
              <a:t> </a:t>
            </a:r>
            <a:r>
              <a:rPr dirty="0">
                <a:solidFill>
                  <a:schemeClr val="tx1"/>
                </a:solidFill>
                <a:latin typeface="Arial Nova" panose="020B0504020202020204" pitchFamily="34" charset="0"/>
              </a:rPr>
              <a:t>population</a:t>
            </a:r>
            <a:r>
              <a:rPr spc="-50" dirty="0">
                <a:solidFill>
                  <a:schemeClr val="tx1"/>
                </a:solidFill>
                <a:latin typeface="Arial Nova" panose="020B0504020202020204" pitchFamily="34" charset="0"/>
              </a:rPr>
              <a:t> </a:t>
            </a:r>
            <a:r>
              <a:rPr dirty="0">
                <a:solidFill>
                  <a:schemeClr val="tx1"/>
                </a:solidFill>
                <a:latin typeface="Arial Nova" panose="020B0504020202020204" pitchFamily="34" charset="0"/>
              </a:rPr>
              <a:t>served</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by</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project;</a:t>
            </a:r>
            <a:r>
              <a:rPr spc="-30" dirty="0">
                <a:solidFill>
                  <a:schemeClr val="tx1"/>
                </a:solidFill>
                <a:latin typeface="Arial Nova" panose="020B0504020202020204" pitchFamily="34" charset="0"/>
              </a:rPr>
              <a:t> </a:t>
            </a:r>
            <a:r>
              <a:rPr spc="-20" dirty="0">
                <a:solidFill>
                  <a:schemeClr val="tx1"/>
                </a:solidFill>
                <a:latin typeface="Arial Nova" panose="020B0504020202020204" pitchFamily="34" charset="0"/>
              </a:rPr>
              <a:t>etc.</a:t>
            </a:r>
          </a:p>
          <a:p>
            <a:pPr marL="194945" indent="-182245">
              <a:lnSpc>
                <a:spcPts val="1635"/>
              </a:lnSpc>
              <a:spcBef>
                <a:spcPts val="625"/>
              </a:spcBef>
              <a:buClr>
                <a:srgbClr val="40B9D2"/>
              </a:buClr>
              <a:buFont typeface="Wingdings 2"/>
              <a:buChar char=""/>
              <a:tabLst>
                <a:tab pos="194945" algn="l"/>
              </a:tabLst>
            </a:pPr>
            <a:r>
              <a:rPr b="1" dirty="0">
                <a:solidFill>
                  <a:schemeClr val="tx1"/>
                </a:solidFill>
                <a:latin typeface="Arial Nova" panose="020B0504020202020204" pitchFamily="34" charset="0"/>
              </a:rPr>
              <a:t>Financial Need</a:t>
            </a:r>
            <a:r>
              <a:rPr b="1"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a:t>
            </a:r>
            <a:r>
              <a:rPr spc="-15" dirty="0">
                <a:solidFill>
                  <a:schemeClr val="tx1"/>
                </a:solidFill>
                <a:latin typeface="Arial Nova" panose="020B0504020202020204" pitchFamily="34" charset="0"/>
              </a:rPr>
              <a:t> </a:t>
            </a:r>
            <a:r>
              <a:rPr dirty="0">
                <a:solidFill>
                  <a:schemeClr val="tx1"/>
                </a:solidFill>
                <a:latin typeface="Arial Nova" panose="020B0504020202020204" pitchFamily="34" charset="0"/>
              </a:rPr>
              <a:t>Whether</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existing</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revenues</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of</a:t>
            </a:r>
            <a:r>
              <a:rPr spc="-20"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applicant</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are</a:t>
            </a:r>
            <a:r>
              <a:rPr spc="-2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insufficient</a:t>
            </a:r>
          </a:p>
          <a:p>
            <a:pPr marL="195580" marR="182245">
              <a:lnSpc>
                <a:spcPct val="70000"/>
              </a:lnSpc>
              <a:spcBef>
                <a:spcPts val="290"/>
              </a:spcBef>
            </a:pPr>
            <a:r>
              <a:rPr dirty="0">
                <a:solidFill>
                  <a:schemeClr val="tx1"/>
                </a:solidFill>
                <a:latin typeface="Arial Nova" panose="020B0504020202020204" pitchFamily="34" charset="0"/>
              </a:rPr>
              <a:t>to</a:t>
            </a:r>
            <a:r>
              <a:rPr spc="-20" dirty="0">
                <a:solidFill>
                  <a:schemeClr val="tx1"/>
                </a:solidFill>
                <a:latin typeface="Arial Nova" panose="020B0504020202020204" pitchFamily="34" charset="0"/>
              </a:rPr>
              <a:t> </a:t>
            </a:r>
            <a:r>
              <a:rPr dirty="0">
                <a:solidFill>
                  <a:schemeClr val="tx1"/>
                </a:solidFill>
                <a:latin typeface="Arial Nova" panose="020B0504020202020204" pitchFamily="34" charset="0"/>
              </a:rPr>
              <a:t>fund</a:t>
            </a:r>
            <a:r>
              <a:rPr spc="-20"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20" dirty="0">
                <a:solidFill>
                  <a:schemeClr val="tx1"/>
                </a:solidFill>
                <a:latin typeface="Arial Nova" panose="020B0504020202020204" pitchFamily="34" charset="0"/>
              </a:rPr>
              <a:t> </a:t>
            </a:r>
            <a:r>
              <a:rPr dirty="0">
                <a:solidFill>
                  <a:schemeClr val="tx1"/>
                </a:solidFill>
                <a:latin typeface="Arial Nova" panose="020B0504020202020204" pitchFamily="34" charset="0"/>
              </a:rPr>
              <a:t>proposed</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project.</a:t>
            </a:r>
            <a:r>
              <a:rPr lang="en-US" spc="385"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3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applicant’s</a:t>
            </a:r>
            <a:r>
              <a:rPr spc="-60" dirty="0">
                <a:solidFill>
                  <a:schemeClr val="tx1"/>
                </a:solidFill>
                <a:latin typeface="Arial Nova" panose="020B0504020202020204" pitchFamily="34" charset="0"/>
              </a:rPr>
              <a:t> </a:t>
            </a:r>
            <a:r>
              <a:rPr dirty="0">
                <a:solidFill>
                  <a:schemeClr val="tx1"/>
                </a:solidFill>
                <a:latin typeface="Arial Nova" panose="020B0504020202020204" pitchFamily="34" charset="0"/>
              </a:rPr>
              <a:t>ability</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to</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maintain</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20"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project </a:t>
            </a:r>
            <a:r>
              <a:rPr dirty="0">
                <a:solidFill>
                  <a:schemeClr val="tx1"/>
                </a:solidFill>
                <a:latin typeface="Arial Nova" panose="020B0504020202020204" pitchFamily="34" charset="0"/>
              </a:rPr>
              <a:t>and</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to</a:t>
            </a:r>
            <a:r>
              <a:rPr spc="-5" dirty="0">
                <a:solidFill>
                  <a:schemeClr val="tx1"/>
                </a:solidFill>
                <a:latin typeface="Arial Nova" panose="020B0504020202020204" pitchFamily="34" charset="0"/>
              </a:rPr>
              <a:t> </a:t>
            </a:r>
            <a:r>
              <a:rPr dirty="0">
                <a:solidFill>
                  <a:schemeClr val="tx1"/>
                </a:solidFill>
                <a:latin typeface="Arial Nova" panose="020B0504020202020204" pitchFamily="34" charset="0"/>
              </a:rPr>
              <a:t>provide</a:t>
            </a:r>
            <a:r>
              <a:rPr spc="-20"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in-</a:t>
            </a:r>
            <a:r>
              <a:rPr dirty="0">
                <a:solidFill>
                  <a:schemeClr val="tx1"/>
                </a:solidFill>
                <a:latin typeface="Arial Nova" panose="020B0504020202020204" pitchFamily="34" charset="0"/>
              </a:rPr>
              <a:t>kind</a:t>
            </a:r>
            <a:r>
              <a:rPr spc="-3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contributions </a:t>
            </a:r>
            <a:r>
              <a:rPr dirty="0">
                <a:solidFill>
                  <a:schemeClr val="tx1"/>
                </a:solidFill>
                <a:latin typeface="Arial Nova" panose="020B0504020202020204" pitchFamily="34" charset="0"/>
              </a:rPr>
              <a:t>to</a:t>
            </a:r>
            <a:r>
              <a:rPr spc="-5"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10" dirty="0">
                <a:solidFill>
                  <a:schemeClr val="tx1"/>
                </a:solidFill>
                <a:latin typeface="Arial Nova" panose="020B0504020202020204" pitchFamily="34" charset="0"/>
              </a:rPr>
              <a:t> </a:t>
            </a:r>
            <a:r>
              <a:rPr dirty="0">
                <a:solidFill>
                  <a:schemeClr val="tx1"/>
                </a:solidFill>
                <a:latin typeface="Arial Nova" panose="020B0504020202020204" pitchFamily="34" charset="0"/>
              </a:rPr>
              <a:t>project</a:t>
            </a:r>
            <a:r>
              <a:rPr spc="-5" dirty="0">
                <a:solidFill>
                  <a:schemeClr val="tx1"/>
                </a:solidFill>
                <a:latin typeface="Arial Nova" panose="020B0504020202020204" pitchFamily="34" charset="0"/>
              </a:rPr>
              <a:t> </a:t>
            </a:r>
            <a:r>
              <a:rPr dirty="0">
                <a:solidFill>
                  <a:schemeClr val="tx1"/>
                </a:solidFill>
                <a:latin typeface="Arial Nova" panose="020B0504020202020204" pitchFamily="34" charset="0"/>
              </a:rPr>
              <a:t>will</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also</a:t>
            </a:r>
            <a:r>
              <a:rPr spc="-20" dirty="0">
                <a:solidFill>
                  <a:schemeClr val="tx1"/>
                </a:solidFill>
                <a:latin typeface="Arial Nova" panose="020B0504020202020204" pitchFamily="34" charset="0"/>
              </a:rPr>
              <a:t> </a:t>
            </a:r>
            <a:r>
              <a:rPr dirty="0">
                <a:solidFill>
                  <a:schemeClr val="tx1"/>
                </a:solidFill>
                <a:latin typeface="Arial Nova" panose="020B0504020202020204" pitchFamily="34" charset="0"/>
              </a:rPr>
              <a:t>be</a:t>
            </a:r>
            <a:r>
              <a:rPr spc="-2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considered.</a:t>
            </a:r>
          </a:p>
          <a:p>
            <a:pPr marL="195580" marR="127635" indent="-182880">
              <a:lnSpc>
                <a:spcPct val="70000"/>
              </a:lnSpc>
              <a:spcBef>
                <a:spcPts val="1200"/>
              </a:spcBef>
              <a:buClr>
                <a:srgbClr val="40B9D2"/>
              </a:buClr>
              <a:buFont typeface="Wingdings 2"/>
              <a:buChar char=""/>
              <a:tabLst>
                <a:tab pos="195580" algn="l"/>
              </a:tabLst>
            </a:pPr>
            <a:r>
              <a:rPr b="1" dirty="0">
                <a:solidFill>
                  <a:schemeClr val="tx1"/>
                </a:solidFill>
                <a:latin typeface="Arial Nova" panose="020B0504020202020204" pitchFamily="34" charset="0"/>
              </a:rPr>
              <a:t>Prior</a:t>
            </a:r>
            <a:r>
              <a:rPr b="1" spc="-35" dirty="0">
                <a:solidFill>
                  <a:schemeClr val="tx1"/>
                </a:solidFill>
                <a:latin typeface="Arial Nova" panose="020B0504020202020204" pitchFamily="34" charset="0"/>
              </a:rPr>
              <a:t> </a:t>
            </a:r>
            <a:r>
              <a:rPr b="1" dirty="0">
                <a:solidFill>
                  <a:schemeClr val="tx1"/>
                </a:solidFill>
                <a:latin typeface="Arial Nova" panose="020B0504020202020204" pitchFamily="34" charset="0"/>
              </a:rPr>
              <a:t>Grant</a:t>
            </a:r>
            <a:r>
              <a:rPr b="1" spc="-10" dirty="0">
                <a:solidFill>
                  <a:schemeClr val="tx1"/>
                </a:solidFill>
                <a:latin typeface="Arial Nova" panose="020B0504020202020204" pitchFamily="34" charset="0"/>
              </a:rPr>
              <a:t> </a:t>
            </a:r>
            <a:r>
              <a:rPr b="1" dirty="0">
                <a:solidFill>
                  <a:schemeClr val="tx1"/>
                </a:solidFill>
                <a:latin typeface="Arial Nova" panose="020B0504020202020204" pitchFamily="34" charset="0"/>
              </a:rPr>
              <a:t>History</a:t>
            </a:r>
            <a:r>
              <a:rPr b="1" spc="-10" dirty="0">
                <a:solidFill>
                  <a:schemeClr val="tx1"/>
                </a:solidFill>
                <a:latin typeface="Arial Nova" panose="020B0504020202020204" pitchFamily="34" charset="0"/>
              </a:rPr>
              <a:t> </a:t>
            </a:r>
            <a:r>
              <a:rPr dirty="0">
                <a:solidFill>
                  <a:schemeClr val="tx1"/>
                </a:solidFill>
                <a:latin typeface="Arial Nova" panose="020B0504020202020204" pitchFamily="34" charset="0"/>
              </a:rPr>
              <a:t>-</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Priority</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to</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entities</a:t>
            </a:r>
            <a:r>
              <a:rPr spc="-50" dirty="0">
                <a:solidFill>
                  <a:schemeClr val="tx1"/>
                </a:solidFill>
                <a:latin typeface="Arial Nova" panose="020B0504020202020204" pitchFamily="34" charset="0"/>
              </a:rPr>
              <a:t> </a:t>
            </a:r>
            <a:r>
              <a:rPr dirty="0">
                <a:solidFill>
                  <a:schemeClr val="tx1"/>
                </a:solidFill>
                <a:latin typeface="Arial Nova" panose="020B0504020202020204" pitchFamily="34" charset="0"/>
              </a:rPr>
              <a:t>which</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have</a:t>
            </a:r>
            <a:r>
              <a:rPr spc="-45" dirty="0">
                <a:solidFill>
                  <a:schemeClr val="tx1"/>
                </a:solidFill>
                <a:latin typeface="Arial Nova" panose="020B0504020202020204" pitchFamily="34" charset="0"/>
              </a:rPr>
              <a:t> </a:t>
            </a:r>
            <a:r>
              <a:rPr dirty="0">
                <a:solidFill>
                  <a:schemeClr val="tx1"/>
                </a:solidFill>
                <a:latin typeface="Arial Nova" panose="020B0504020202020204" pitchFamily="34" charset="0"/>
              </a:rPr>
              <a:t>not</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received</a:t>
            </a:r>
            <a:r>
              <a:rPr spc="-4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Recycling </a:t>
            </a:r>
            <a:r>
              <a:rPr dirty="0">
                <a:solidFill>
                  <a:schemeClr val="tx1"/>
                </a:solidFill>
                <a:latin typeface="Arial Nova" panose="020B0504020202020204" pitchFamily="34" charset="0"/>
              </a:rPr>
              <a:t>Grant</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funds</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during</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previous</a:t>
            </a:r>
            <a:r>
              <a:rPr spc="-60" dirty="0">
                <a:solidFill>
                  <a:schemeClr val="tx1"/>
                </a:solidFill>
                <a:latin typeface="Arial Nova" panose="020B0504020202020204" pitchFamily="34" charset="0"/>
              </a:rPr>
              <a:t> </a:t>
            </a:r>
            <a:r>
              <a:rPr dirty="0">
                <a:solidFill>
                  <a:schemeClr val="tx1"/>
                </a:solidFill>
                <a:latin typeface="Arial Nova" panose="020B0504020202020204" pitchFamily="34" charset="0"/>
              </a:rPr>
              <a:t>two</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grant</a:t>
            </a:r>
            <a:r>
              <a:rPr spc="-30"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rounds.</a:t>
            </a:r>
          </a:p>
          <a:p>
            <a:pPr marL="194945" indent="-182245">
              <a:lnSpc>
                <a:spcPts val="1635"/>
              </a:lnSpc>
              <a:spcBef>
                <a:spcPts val="625"/>
              </a:spcBef>
              <a:buClr>
                <a:srgbClr val="40B9D2"/>
              </a:buClr>
              <a:buFont typeface="Wingdings 2"/>
              <a:buChar char=""/>
              <a:tabLst>
                <a:tab pos="194945" algn="l"/>
              </a:tabLst>
            </a:pPr>
            <a:r>
              <a:rPr b="1" dirty="0">
                <a:solidFill>
                  <a:schemeClr val="tx1"/>
                </a:solidFill>
                <a:latin typeface="Arial Nova" panose="020B0504020202020204" pitchFamily="34" charset="0"/>
              </a:rPr>
              <a:t>Diversion</a:t>
            </a:r>
            <a:r>
              <a:rPr b="1" spc="10" dirty="0">
                <a:solidFill>
                  <a:schemeClr val="tx1"/>
                </a:solidFill>
                <a:latin typeface="Arial Nova" panose="020B0504020202020204" pitchFamily="34" charset="0"/>
              </a:rPr>
              <a:t> </a:t>
            </a:r>
            <a:r>
              <a:rPr b="1" dirty="0">
                <a:solidFill>
                  <a:schemeClr val="tx1"/>
                </a:solidFill>
                <a:latin typeface="Arial Nova" panose="020B0504020202020204" pitchFamily="34" charset="0"/>
              </a:rPr>
              <a:t>Rate</a:t>
            </a:r>
            <a:r>
              <a:rPr b="1"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Priority</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to</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projects</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which</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provide</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for</a:t>
            </a:r>
            <a:r>
              <a:rPr spc="-20" dirty="0">
                <a:solidFill>
                  <a:schemeClr val="tx1"/>
                </a:solidFill>
                <a:latin typeface="Arial Nova" panose="020B0504020202020204" pitchFamily="34" charset="0"/>
              </a:rPr>
              <a:t> </a:t>
            </a:r>
            <a:r>
              <a:rPr dirty="0">
                <a:solidFill>
                  <a:schemeClr val="tx1"/>
                </a:solidFill>
                <a:latin typeface="Arial Nova" panose="020B0504020202020204" pitchFamily="34" charset="0"/>
              </a:rPr>
              <a:t>the</a:t>
            </a:r>
            <a:r>
              <a:rPr spc="-2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greatest</a:t>
            </a:r>
          </a:p>
          <a:p>
            <a:pPr marL="195580">
              <a:lnSpc>
                <a:spcPts val="1635"/>
              </a:lnSpc>
            </a:pPr>
            <a:r>
              <a:rPr dirty="0">
                <a:solidFill>
                  <a:schemeClr val="tx1"/>
                </a:solidFill>
                <a:latin typeface="Arial Nova" panose="020B0504020202020204" pitchFamily="34" charset="0"/>
              </a:rPr>
              <a:t>percentage</a:t>
            </a:r>
            <a:r>
              <a:rPr spc="-45" dirty="0">
                <a:solidFill>
                  <a:schemeClr val="tx1"/>
                </a:solidFill>
                <a:latin typeface="Arial Nova" panose="020B0504020202020204" pitchFamily="34" charset="0"/>
              </a:rPr>
              <a:t> </a:t>
            </a:r>
            <a:r>
              <a:rPr dirty="0">
                <a:solidFill>
                  <a:schemeClr val="tx1"/>
                </a:solidFill>
                <a:latin typeface="Arial Nova" panose="020B0504020202020204" pitchFamily="34" charset="0"/>
              </a:rPr>
              <a:t>and/or</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volume</a:t>
            </a:r>
            <a:r>
              <a:rPr spc="-55" dirty="0">
                <a:solidFill>
                  <a:schemeClr val="tx1"/>
                </a:solidFill>
                <a:latin typeface="Arial Nova" panose="020B0504020202020204" pitchFamily="34" charset="0"/>
              </a:rPr>
              <a:t> </a:t>
            </a:r>
            <a:r>
              <a:rPr dirty="0">
                <a:solidFill>
                  <a:schemeClr val="tx1"/>
                </a:solidFill>
                <a:latin typeface="Arial Nova" panose="020B0504020202020204" pitchFamily="34" charset="0"/>
              </a:rPr>
              <a:t>of</a:t>
            </a:r>
            <a:r>
              <a:rPr spc="-45" dirty="0">
                <a:solidFill>
                  <a:schemeClr val="tx1"/>
                </a:solidFill>
                <a:latin typeface="Arial Nova" panose="020B0504020202020204" pitchFamily="34" charset="0"/>
              </a:rPr>
              <a:t> </a:t>
            </a:r>
            <a:r>
              <a:rPr dirty="0">
                <a:solidFill>
                  <a:schemeClr val="tx1"/>
                </a:solidFill>
                <a:latin typeface="Arial Nova" panose="020B0504020202020204" pitchFamily="34" charset="0"/>
              </a:rPr>
              <a:t>diversion</a:t>
            </a:r>
            <a:r>
              <a:rPr spc="-60" dirty="0">
                <a:solidFill>
                  <a:schemeClr val="tx1"/>
                </a:solidFill>
                <a:latin typeface="Arial Nova" panose="020B0504020202020204" pitchFamily="34" charset="0"/>
              </a:rPr>
              <a:t> </a:t>
            </a:r>
            <a:r>
              <a:rPr dirty="0">
                <a:solidFill>
                  <a:schemeClr val="tx1"/>
                </a:solidFill>
                <a:latin typeface="Arial Nova" panose="020B0504020202020204" pitchFamily="34" charset="0"/>
              </a:rPr>
              <a:t>of</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material</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from</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landfill</a:t>
            </a:r>
            <a:r>
              <a:rPr spc="-80"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disposal.</a:t>
            </a:r>
          </a:p>
          <a:p>
            <a:pPr marL="195580" marR="917575" indent="-182880">
              <a:lnSpc>
                <a:spcPct val="70000"/>
              </a:lnSpc>
              <a:spcBef>
                <a:spcPts val="1200"/>
              </a:spcBef>
              <a:buClr>
                <a:srgbClr val="40B9D2"/>
              </a:buClr>
              <a:buFont typeface="Wingdings 2"/>
              <a:buChar char=""/>
              <a:tabLst>
                <a:tab pos="195580" algn="l"/>
              </a:tabLst>
            </a:pPr>
            <a:r>
              <a:rPr b="1" spc="-10" dirty="0">
                <a:solidFill>
                  <a:schemeClr val="tx1"/>
                </a:solidFill>
                <a:latin typeface="Arial Nova" panose="020B0504020202020204" pitchFamily="34" charset="0"/>
              </a:rPr>
              <a:t>Public</a:t>
            </a:r>
            <a:r>
              <a:rPr b="1" spc="-80" dirty="0">
                <a:solidFill>
                  <a:schemeClr val="tx1"/>
                </a:solidFill>
                <a:latin typeface="Arial Nova" panose="020B0504020202020204" pitchFamily="34" charset="0"/>
              </a:rPr>
              <a:t> </a:t>
            </a:r>
            <a:r>
              <a:rPr b="1" spc="-10" dirty="0">
                <a:solidFill>
                  <a:schemeClr val="tx1"/>
                </a:solidFill>
                <a:latin typeface="Arial Nova" panose="020B0504020202020204" pitchFamily="34" charset="0"/>
              </a:rPr>
              <a:t>Awareness</a:t>
            </a:r>
            <a:r>
              <a:rPr b="1" spc="-30" dirty="0">
                <a:solidFill>
                  <a:schemeClr val="tx1"/>
                </a:solidFill>
                <a:latin typeface="Arial Nova" panose="020B0504020202020204" pitchFamily="34" charset="0"/>
              </a:rPr>
              <a:t> </a:t>
            </a:r>
            <a:r>
              <a:rPr b="1" dirty="0">
                <a:solidFill>
                  <a:schemeClr val="tx1"/>
                </a:solidFill>
                <a:latin typeface="Arial Nova" panose="020B0504020202020204" pitchFamily="34" charset="0"/>
              </a:rPr>
              <a:t>Plan</a:t>
            </a:r>
            <a:r>
              <a:rPr b="1"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Priority</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to</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projects</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which</a:t>
            </a:r>
            <a:r>
              <a:rPr spc="-45" dirty="0">
                <a:solidFill>
                  <a:schemeClr val="tx1"/>
                </a:solidFill>
                <a:latin typeface="Arial Nova" panose="020B0504020202020204" pitchFamily="34" charset="0"/>
              </a:rPr>
              <a:t> </a:t>
            </a:r>
            <a:r>
              <a:rPr dirty="0">
                <a:solidFill>
                  <a:schemeClr val="tx1"/>
                </a:solidFill>
                <a:latin typeface="Arial Nova" panose="020B0504020202020204" pitchFamily="34" charset="0"/>
              </a:rPr>
              <a:t>demonstrate</a:t>
            </a:r>
            <a:r>
              <a:rPr spc="-30" dirty="0">
                <a:solidFill>
                  <a:schemeClr val="tx1"/>
                </a:solidFill>
                <a:latin typeface="Arial Nova" panose="020B0504020202020204" pitchFamily="34" charset="0"/>
              </a:rPr>
              <a:t> </a:t>
            </a:r>
            <a:r>
              <a:rPr spc="-50" dirty="0">
                <a:solidFill>
                  <a:schemeClr val="tx1"/>
                </a:solidFill>
                <a:latin typeface="Arial Nova" panose="020B0504020202020204" pitchFamily="34" charset="0"/>
              </a:rPr>
              <a:t>a </a:t>
            </a:r>
            <a:r>
              <a:rPr dirty="0">
                <a:solidFill>
                  <a:schemeClr val="tx1"/>
                </a:solidFill>
                <a:latin typeface="Arial Nova" panose="020B0504020202020204" pitchFamily="34" charset="0"/>
              </a:rPr>
              <a:t>comprehensive</a:t>
            </a:r>
            <a:r>
              <a:rPr spc="-65" dirty="0">
                <a:solidFill>
                  <a:schemeClr val="tx1"/>
                </a:solidFill>
                <a:latin typeface="Arial Nova" panose="020B0504020202020204" pitchFamily="34" charset="0"/>
              </a:rPr>
              <a:t> </a:t>
            </a:r>
            <a:r>
              <a:rPr dirty="0">
                <a:solidFill>
                  <a:schemeClr val="tx1"/>
                </a:solidFill>
                <a:latin typeface="Arial Nova" panose="020B0504020202020204" pitchFamily="34" charset="0"/>
              </a:rPr>
              <a:t>public</a:t>
            </a:r>
            <a:r>
              <a:rPr spc="-80" dirty="0">
                <a:solidFill>
                  <a:schemeClr val="tx1"/>
                </a:solidFill>
                <a:latin typeface="Arial Nova" panose="020B0504020202020204" pitchFamily="34" charset="0"/>
              </a:rPr>
              <a:t> </a:t>
            </a:r>
            <a:r>
              <a:rPr dirty="0">
                <a:solidFill>
                  <a:schemeClr val="tx1"/>
                </a:solidFill>
                <a:latin typeface="Arial Nova" panose="020B0504020202020204" pitchFamily="34" charset="0"/>
              </a:rPr>
              <a:t>awareness</a:t>
            </a:r>
            <a:r>
              <a:rPr spc="-4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plan.</a:t>
            </a:r>
          </a:p>
          <a:p>
            <a:pPr marL="194945" indent="-182245">
              <a:lnSpc>
                <a:spcPts val="1630"/>
              </a:lnSpc>
              <a:spcBef>
                <a:spcPts val="620"/>
              </a:spcBef>
              <a:buClr>
                <a:srgbClr val="40B9D2"/>
              </a:buClr>
              <a:buFont typeface="Wingdings 2"/>
              <a:buChar char=""/>
              <a:tabLst>
                <a:tab pos="194945" algn="l"/>
              </a:tabLst>
            </a:pPr>
            <a:r>
              <a:rPr b="1" dirty="0">
                <a:solidFill>
                  <a:schemeClr val="tx1"/>
                </a:solidFill>
                <a:latin typeface="Arial Nova" panose="020B0504020202020204" pitchFamily="34" charset="0"/>
              </a:rPr>
              <a:t>Compliance</a:t>
            </a:r>
            <a:r>
              <a:rPr b="1" spc="-10" dirty="0">
                <a:solidFill>
                  <a:schemeClr val="tx1"/>
                </a:solidFill>
                <a:latin typeface="Arial Nova" panose="020B0504020202020204" pitchFamily="34" charset="0"/>
              </a:rPr>
              <a:t> </a:t>
            </a:r>
            <a:r>
              <a:rPr b="1" dirty="0">
                <a:solidFill>
                  <a:schemeClr val="tx1"/>
                </a:solidFill>
                <a:latin typeface="Arial Nova" panose="020B0504020202020204" pitchFamily="34" charset="0"/>
              </a:rPr>
              <a:t>with</a:t>
            </a:r>
            <a:r>
              <a:rPr b="1" spc="-55" dirty="0">
                <a:solidFill>
                  <a:schemeClr val="tx1"/>
                </a:solidFill>
                <a:latin typeface="Arial Nova" panose="020B0504020202020204" pitchFamily="34" charset="0"/>
              </a:rPr>
              <a:t> </a:t>
            </a:r>
            <a:r>
              <a:rPr b="1" dirty="0">
                <a:solidFill>
                  <a:schemeClr val="tx1"/>
                </a:solidFill>
                <a:latin typeface="Arial Nova" panose="020B0504020202020204" pitchFamily="34" charset="0"/>
              </a:rPr>
              <a:t>Reporting</a:t>
            </a:r>
            <a:r>
              <a:rPr b="1" spc="-10" dirty="0">
                <a:solidFill>
                  <a:schemeClr val="tx1"/>
                </a:solidFill>
                <a:latin typeface="Arial Nova" panose="020B0504020202020204" pitchFamily="34" charset="0"/>
              </a:rPr>
              <a:t> </a:t>
            </a:r>
            <a:r>
              <a:rPr dirty="0">
                <a:solidFill>
                  <a:schemeClr val="tx1"/>
                </a:solidFill>
                <a:latin typeface="Arial Nova" panose="020B0504020202020204" pitchFamily="34" charset="0"/>
              </a:rPr>
              <a:t>-</a:t>
            </a:r>
            <a:r>
              <a:rPr spc="-25" dirty="0">
                <a:solidFill>
                  <a:schemeClr val="tx1"/>
                </a:solidFill>
                <a:latin typeface="Arial Nova" panose="020B0504020202020204" pitchFamily="34" charset="0"/>
              </a:rPr>
              <a:t> </a:t>
            </a:r>
            <a:r>
              <a:rPr dirty="0">
                <a:solidFill>
                  <a:schemeClr val="tx1"/>
                </a:solidFill>
                <a:latin typeface="Arial Nova" panose="020B0504020202020204" pitchFamily="34" charset="0"/>
              </a:rPr>
              <a:t>Priority</a:t>
            </a:r>
            <a:r>
              <a:rPr spc="-35" dirty="0">
                <a:solidFill>
                  <a:schemeClr val="tx1"/>
                </a:solidFill>
                <a:latin typeface="Arial Nova" panose="020B0504020202020204" pitchFamily="34" charset="0"/>
              </a:rPr>
              <a:t> </a:t>
            </a:r>
            <a:r>
              <a:rPr dirty="0">
                <a:solidFill>
                  <a:schemeClr val="tx1"/>
                </a:solidFill>
                <a:latin typeface="Arial Nova" panose="020B0504020202020204" pitchFamily="34" charset="0"/>
              </a:rPr>
              <a:t>to</a:t>
            </a:r>
            <a:r>
              <a:rPr spc="-30" dirty="0">
                <a:solidFill>
                  <a:schemeClr val="tx1"/>
                </a:solidFill>
                <a:latin typeface="Arial Nova" panose="020B0504020202020204" pitchFamily="34" charset="0"/>
              </a:rPr>
              <a:t> </a:t>
            </a:r>
            <a:r>
              <a:rPr dirty="0">
                <a:solidFill>
                  <a:schemeClr val="tx1"/>
                </a:solidFill>
                <a:latin typeface="Arial Nova" panose="020B0504020202020204" pitchFamily="34" charset="0"/>
              </a:rPr>
              <a:t>entities</a:t>
            </a:r>
            <a:r>
              <a:rPr spc="-45" dirty="0">
                <a:solidFill>
                  <a:schemeClr val="tx1"/>
                </a:solidFill>
                <a:latin typeface="Arial Nova" panose="020B0504020202020204" pitchFamily="34" charset="0"/>
              </a:rPr>
              <a:t> </a:t>
            </a:r>
            <a:r>
              <a:rPr dirty="0">
                <a:solidFill>
                  <a:schemeClr val="tx1"/>
                </a:solidFill>
                <a:latin typeface="Arial Nova" panose="020B0504020202020204" pitchFamily="34" charset="0"/>
              </a:rPr>
              <a:t>which</a:t>
            </a:r>
            <a:r>
              <a:rPr spc="-45" dirty="0">
                <a:solidFill>
                  <a:schemeClr val="tx1"/>
                </a:solidFill>
                <a:latin typeface="Arial Nova" panose="020B0504020202020204" pitchFamily="34" charset="0"/>
              </a:rPr>
              <a:t> </a:t>
            </a:r>
            <a:r>
              <a:rPr dirty="0">
                <a:solidFill>
                  <a:schemeClr val="tx1"/>
                </a:solidFill>
                <a:latin typeface="Arial Nova" panose="020B0504020202020204" pitchFamily="34" charset="0"/>
              </a:rPr>
              <a:t>have</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complied</a:t>
            </a:r>
            <a:r>
              <a:rPr spc="-50"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fully</a:t>
            </a:r>
          </a:p>
          <a:p>
            <a:pPr marL="195580">
              <a:lnSpc>
                <a:spcPts val="1630"/>
              </a:lnSpc>
            </a:pPr>
            <a:r>
              <a:rPr dirty="0">
                <a:solidFill>
                  <a:schemeClr val="tx1"/>
                </a:solidFill>
                <a:latin typeface="Arial Nova" panose="020B0504020202020204" pitchFamily="34" charset="0"/>
              </a:rPr>
              <a:t>with</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all</a:t>
            </a:r>
            <a:r>
              <a:rPr spc="-50" dirty="0">
                <a:solidFill>
                  <a:schemeClr val="tx1"/>
                </a:solidFill>
                <a:latin typeface="Arial Nova" panose="020B0504020202020204" pitchFamily="34" charset="0"/>
              </a:rPr>
              <a:t> </a:t>
            </a:r>
            <a:r>
              <a:rPr dirty="0">
                <a:solidFill>
                  <a:schemeClr val="tx1"/>
                </a:solidFill>
                <a:latin typeface="Arial Nova" panose="020B0504020202020204" pitchFamily="34" charset="0"/>
              </a:rPr>
              <a:t>reporting</a:t>
            </a:r>
            <a:r>
              <a:rPr spc="-40" dirty="0">
                <a:solidFill>
                  <a:schemeClr val="tx1"/>
                </a:solidFill>
                <a:latin typeface="Arial Nova" panose="020B0504020202020204" pitchFamily="34" charset="0"/>
              </a:rPr>
              <a:t> </a:t>
            </a:r>
            <a:r>
              <a:rPr dirty="0">
                <a:solidFill>
                  <a:schemeClr val="tx1"/>
                </a:solidFill>
                <a:latin typeface="Arial Nova" panose="020B0504020202020204" pitchFamily="34" charset="0"/>
              </a:rPr>
              <a:t>requirements</a:t>
            </a:r>
            <a:r>
              <a:rPr spc="-20" dirty="0">
                <a:solidFill>
                  <a:schemeClr val="tx1"/>
                </a:solidFill>
                <a:latin typeface="Arial Nova" panose="020B0504020202020204" pitchFamily="34" charset="0"/>
              </a:rPr>
              <a:t> </a:t>
            </a:r>
            <a:r>
              <a:rPr dirty="0">
                <a:solidFill>
                  <a:schemeClr val="tx1"/>
                </a:solidFill>
                <a:latin typeface="Arial Nova" panose="020B0504020202020204" pitchFamily="34" charset="0"/>
              </a:rPr>
              <a:t>on</a:t>
            </a:r>
            <a:r>
              <a:rPr spc="-50" dirty="0">
                <a:solidFill>
                  <a:schemeClr val="tx1"/>
                </a:solidFill>
                <a:latin typeface="Arial Nova" panose="020B0504020202020204" pitchFamily="34" charset="0"/>
              </a:rPr>
              <a:t> </a:t>
            </a:r>
            <a:r>
              <a:rPr dirty="0">
                <a:solidFill>
                  <a:schemeClr val="tx1"/>
                </a:solidFill>
                <a:latin typeface="Arial Nova" panose="020B0504020202020204" pitchFamily="34" charset="0"/>
              </a:rPr>
              <a:t>previous</a:t>
            </a:r>
            <a:r>
              <a:rPr spc="-45" dirty="0">
                <a:solidFill>
                  <a:schemeClr val="tx1"/>
                </a:solidFill>
                <a:latin typeface="Arial Nova" panose="020B0504020202020204" pitchFamily="34" charset="0"/>
              </a:rPr>
              <a:t> </a:t>
            </a:r>
            <a:r>
              <a:rPr spc="-10" dirty="0">
                <a:solidFill>
                  <a:schemeClr val="tx1"/>
                </a:solidFill>
                <a:latin typeface="Arial Nova" panose="020B0504020202020204" pitchFamily="34" charset="0"/>
              </a:rPr>
              <a:t>grants.</a:t>
            </a:r>
          </a:p>
          <a:p>
            <a:pPr marL="12700" algn="ctr">
              <a:lnSpc>
                <a:spcPct val="100000"/>
              </a:lnSpc>
              <a:spcBef>
                <a:spcPts val="630"/>
              </a:spcBef>
            </a:pPr>
            <a:r>
              <a:rPr sz="1800" b="1" u="sng" dirty="0">
                <a:solidFill>
                  <a:schemeClr val="tx1"/>
                </a:solidFill>
                <a:uFill>
                  <a:solidFill>
                    <a:srgbClr val="585858"/>
                  </a:solidFill>
                </a:uFill>
                <a:latin typeface="Arial Nova" panose="020B0504020202020204" pitchFamily="34" charset="0"/>
              </a:rPr>
              <a:t>Final</a:t>
            </a:r>
            <a:r>
              <a:rPr sz="1800" b="1" u="sng" spc="-20"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selection</a:t>
            </a:r>
            <a:r>
              <a:rPr sz="1800" b="1" u="sng" spc="-10"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of</a:t>
            </a:r>
            <a:r>
              <a:rPr sz="1800" b="1" u="sng" spc="-35"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grant</a:t>
            </a:r>
            <a:r>
              <a:rPr sz="1800" b="1" u="sng" spc="-25"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awards</a:t>
            </a:r>
            <a:r>
              <a:rPr sz="1800" b="1" u="sng" spc="-55"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is</a:t>
            </a:r>
            <a:r>
              <a:rPr sz="1800" b="1" u="sng" spc="-30"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solely</a:t>
            </a:r>
            <a:r>
              <a:rPr sz="1800" b="1" u="sng" spc="-30"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at</a:t>
            </a:r>
            <a:r>
              <a:rPr sz="1800" b="1" u="sng" spc="-20"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the</a:t>
            </a:r>
            <a:r>
              <a:rPr sz="1800" b="1" u="sng" spc="-25"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discretion</a:t>
            </a:r>
            <a:r>
              <a:rPr sz="1800" b="1" u="sng" spc="-15"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of</a:t>
            </a:r>
            <a:r>
              <a:rPr sz="1800" b="1" u="sng" spc="-20" dirty="0">
                <a:solidFill>
                  <a:schemeClr val="tx1"/>
                </a:solidFill>
                <a:uFill>
                  <a:solidFill>
                    <a:srgbClr val="585858"/>
                  </a:solidFill>
                </a:uFill>
                <a:latin typeface="Arial Nova" panose="020B0504020202020204" pitchFamily="34" charset="0"/>
              </a:rPr>
              <a:t> </a:t>
            </a:r>
            <a:r>
              <a:rPr sz="1800" b="1" u="sng" dirty="0">
                <a:solidFill>
                  <a:schemeClr val="tx1"/>
                </a:solidFill>
                <a:uFill>
                  <a:solidFill>
                    <a:srgbClr val="585858"/>
                  </a:solidFill>
                </a:uFill>
                <a:latin typeface="Arial Nova" panose="020B0504020202020204" pitchFamily="34" charset="0"/>
              </a:rPr>
              <a:t>the</a:t>
            </a:r>
            <a:r>
              <a:rPr sz="1800" b="1" u="sng" spc="-25" dirty="0">
                <a:solidFill>
                  <a:schemeClr val="tx1"/>
                </a:solidFill>
                <a:uFill>
                  <a:solidFill>
                    <a:srgbClr val="585858"/>
                  </a:solidFill>
                </a:uFill>
                <a:latin typeface="Arial Nova" panose="020B0504020202020204" pitchFamily="34" charset="0"/>
              </a:rPr>
              <a:t> </a:t>
            </a:r>
            <a:r>
              <a:rPr lang="en-US" sz="1800" b="1" u="sng" spc="-25" dirty="0">
                <a:solidFill>
                  <a:schemeClr val="tx1"/>
                </a:solidFill>
                <a:uFill>
                  <a:solidFill>
                    <a:srgbClr val="585858"/>
                  </a:solidFill>
                </a:uFill>
                <a:latin typeface="Arial Nova" panose="020B0504020202020204" pitchFamily="34" charset="0"/>
              </a:rPr>
              <a:t>District </a:t>
            </a:r>
            <a:r>
              <a:rPr sz="1800" b="1" u="sng" spc="-10" dirty="0">
                <a:solidFill>
                  <a:schemeClr val="tx1"/>
                </a:solidFill>
                <a:uFill>
                  <a:solidFill>
                    <a:srgbClr val="585858"/>
                  </a:solidFill>
                </a:uFill>
                <a:latin typeface="Arial Nova" panose="020B0504020202020204" pitchFamily="34" charset="0"/>
              </a:rPr>
              <a:t>Board</a:t>
            </a:r>
            <a:r>
              <a:rPr sz="1800" u="none" spc="-10" dirty="0">
                <a:solidFill>
                  <a:schemeClr val="tx1"/>
                </a:solidFill>
                <a:latin typeface="Arial Nova" panose="020B0504020202020204" pitchFamily="34" charset="0"/>
              </a:rPr>
              <a:t>.</a:t>
            </a:r>
            <a:endParaRPr lang="en-US" sz="1800" u="none" spc="-10" dirty="0">
              <a:solidFill>
                <a:schemeClr val="tx1"/>
              </a:solidFill>
              <a:latin typeface="Arial Nova" panose="020B0504020202020204" pitchFamily="34" charset="0"/>
            </a:endParaRPr>
          </a:p>
          <a:p>
            <a:pPr marL="12700" algn="ctr">
              <a:lnSpc>
                <a:spcPct val="100000"/>
              </a:lnSpc>
              <a:spcBef>
                <a:spcPts val="630"/>
              </a:spcBef>
            </a:pPr>
            <a:r>
              <a:rPr lang="en-US" b="1" i="1" spc="-10" dirty="0">
                <a:solidFill>
                  <a:schemeClr val="tx1"/>
                </a:solidFill>
                <a:latin typeface="Arial Nova" panose="020B0504020202020204" pitchFamily="34" charset="0"/>
              </a:rPr>
              <a:t>See 8 CAR § 110-1018. Project selection criteria.</a:t>
            </a:r>
            <a:endParaRPr b="1" i="1" u="none" spc="-10" dirty="0">
              <a:solidFill>
                <a:schemeClr val="tx1"/>
              </a:solidFill>
              <a:latin typeface="Arial Nova" panose="020B05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758951"/>
            <a:ext cx="3444240" cy="5303520"/>
          </a:xfrm>
          <a:prstGeom prst="rect">
            <a:avLst/>
          </a:prstGeom>
          <a:solidFill>
            <a:srgbClr val="40B9D2"/>
          </a:solidFill>
        </p:spPr>
        <p:txBody>
          <a:bodyPr vert="horz" wrap="square" lIns="0" tIns="0" rIns="0" bIns="0" rtlCol="0">
            <a:spAutoFit/>
          </a:bodyPr>
          <a:lstStyle/>
          <a:p>
            <a:pPr>
              <a:lnSpc>
                <a:spcPct val="100000"/>
              </a:lnSpc>
            </a:pPr>
            <a:endParaRPr sz="3600" dirty="0">
              <a:latin typeface="Times New Roman"/>
              <a:cs typeface="Times New Roman"/>
            </a:endParaRPr>
          </a:p>
          <a:p>
            <a:pPr>
              <a:lnSpc>
                <a:spcPct val="100000"/>
              </a:lnSpc>
            </a:pPr>
            <a:endParaRPr sz="3600" dirty="0">
              <a:latin typeface="Times New Roman"/>
              <a:cs typeface="Times New Roman"/>
            </a:endParaRPr>
          </a:p>
          <a:p>
            <a:pPr>
              <a:lnSpc>
                <a:spcPct val="100000"/>
              </a:lnSpc>
              <a:spcBef>
                <a:spcPts val="2510"/>
              </a:spcBef>
            </a:pPr>
            <a:endParaRPr sz="3600" dirty="0">
              <a:latin typeface="Times New Roman"/>
              <a:cs typeface="Times New Roman"/>
            </a:endParaRPr>
          </a:p>
          <a:p>
            <a:pPr marL="344170" marR="1087120">
              <a:lnSpc>
                <a:spcPct val="90000"/>
              </a:lnSpc>
              <a:spcBef>
                <a:spcPts val="5"/>
              </a:spcBef>
            </a:pPr>
            <a:r>
              <a:rPr sz="3600" b="1" spc="-50" dirty="0">
                <a:solidFill>
                  <a:srgbClr val="FFFFFF"/>
                </a:solidFill>
                <a:latin typeface="Arial Nova" panose="020B0504020202020204" pitchFamily="34" charset="0"/>
                <a:cs typeface="Corbel"/>
              </a:rPr>
              <a:t>What</a:t>
            </a:r>
            <a:r>
              <a:rPr sz="3600" b="1" spc="-120" dirty="0">
                <a:solidFill>
                  <a:srgbClr val="FFFFFF"/>
                </a:solidFill>
                <a:latin typeface="Arial Nova" panose="020B0504020202020204" pitchFamily="34" charset="0"/>
                <a:cs typeface="Corbel"/>
              </a:rPr>
              <a:t> </a:t>
            </a:r>
            <a:r>
              <a:rPr sz="3600" b="1" spc="-25" dirty="0">
                <a:solidFill>
                  <a:srgbClr val="FFFFFF"/>
                </a:solidFill>
                <a:latin typeface="Arial Nova" panose="020B0504020202020204" pitchFamily="34" charset="0"/>
                <a:cs typeface="Corbel"/>
              </a:rPr>
              <a:t>is </a:t>
            </a:r>
            <a:r>
              <a:rPr sz="3600" b="1" spc="-60" dirty="0">
                <a:solidFill>
                  <a:srgbClr val="FFFFFF"/>
                </a:solidFill>
                <a:latin typeface="Arial Nova" panose="020B0504020202020204" pitchFamily="34" charset="0"/>
                <a:cs typeface="Corbel"/>
              </a:rPr>
              <a:t>required</a:t>
            </a:r>
            <a:r>
              <a:rPr sz="3600" b="1" spc="-110" dirty="0">
                <a:solidFill>
                  <a:srgbClr val="FFFFFF"/>
                </a:solidFill>
                <a:latin typeface="Arial Nova" panose="020B0504020202020204" pitchFamily="34" charset="0"/>
                <a:cs typeface="Corbel"/>
              </a:rPr>
              <a:t> </a:t>
            </a:r>
            <a:r>
              <a:rPr sz="3600" b="1" spc="-35" dirty="0">
                <a:solidFill>
                  <a:srgbClr val="FFFFFF"/>
                </a:solidFill>
                <a:latin typeface="Arial Nova" panose="020B0504020202020204" pitchFamily="34" charset="0"/>
                <a:cs typeface="Corbel"/>
              </a:rPr>
              <a:t>to </a:t>
            </a:r>
            <a:r>
              <a:rPr sz="3600" b="1" spc="-10" dirty="0">
                <a:solidFill>
                  <a:srgbClr val="FFFFFF"/>
                </a:solidFill>
                <a:latin typeface="Arial Nova" panose="020B0504020202020204" pitchFamily="34" charset="0"/>
                <a:cs typeface="Corbel"/>
              </a:rPr>
              <a:t>apply?</a:t>
            </a:r>
            <a:endParaRPr sz="3600" b="1" dirty="0">
              <a:latin typeface="Arial Nova" panose="020B0504020202020204" pitchFamily="34" charset="0"/>
              <a:cs typeface="Corbel"/>
            </a:endParaRPr>
          </a:p>
        </p:txBody>
      </p:sp>
      <p:sp>
        <p:nvSpPr>
          <p:cNvPr id="3" name="object 3"/>
          <p:cNvSpPr txBox="1"/>
          <p:nvPr/>
        </p:nvSpPr>
        <p:spPr>
          <a:xfrm>
            <a:off x="3858491" y="1047382"/>
            <a:ext cx="7682692" cy="629018"/>
          </a:xfrm>
          <a:prstGeom prst="rect">
            <a:avLst/>
          </a:prstGeom>
        </p:spPr>
        <p:txBody>
          <a:bodyPr vert="horz" wrap="square" lIns="0" tIns="13335" rIns="0" bIns="0" rtlCol="0">
            <a:spAutoFit/>
          </a:bodyPr>
          <a:lstStyle/>
          <a:p>
            <a:pPr marL="12700" marR="5080">
              <a:lnSpc>
                <a:spcPct val="100000"/>
              </a:lnSpc>
              <a:spcBef>
                <a:spcPts val="105"/>
              </a:spcBef>
            </a:pPr>
            <a:r>
              <a:rPr sz="2000" b="1" dirty="0">
                <a:solidFill>
                  <a:schemeClr val="tx1"/>
                </a:solidFill>
                <a:latin typeface="Arial Nova" panose="020B0504020202020204" pitchFamily="34" charset="0"/>
                <a:cs typeface="Arial"/>
              </a:rPr>
              <a:t>Before</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applying</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for</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a</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Recycling</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Grant,</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you</a:t>
            </a:r>
            <a:r>
              <a:rPr sz="2000" b="1" spc="-35" dirty="0">
                <a:solidFill>
                  <a:schemeClr val="tx1"/>
                </a:solidFill>
                <a:latin typeface="Arial Nova" panose="020B0504020202020204" pitchFamily="34" charset="0"/>
                <a:cs typeface="Arial"/>
              </a:rPr>
              <a:t> </a:t>
            </a:r>
            <a:r>
              <a:rPr lang="en-US" sz="2000" b="1" dirty="0">
                <a:solidFill>
                  <a:schemeClr val="tx1"/>
                </a:solidFill>
                <a:latin typeface="Arial Nova" panose="020B0504020202020204" pitchFamily="34" charset="0"/>
                <a:cs typeface="Arial"/>
              </a:rPr>
              <a:t>must </a:t>
            </a:r>
            <a:r>
              <a:rPr sz="2000" b="1" dirty="0">
                <a:solidFill>
                  <a:schemeClr val="tx1"/>
                </a:solidFill>
                <a:latin typeface="Arial Nova" panose="020B0504020202020204" pitchFamily="34" charset="0"/>
                <a:cs typeface="Arial"/>
              </a:rPr>
              <a:t>ensure</a:t>
            </a:r>
            <a:r>
              <a:rPr sz="2000" b="1" spc="-4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that</a:t>
            </a:r>
            <a:r>
              <a:rPr sz="2000" b="1" spc="-3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your</a:t>
            </a:r>
            <a:r>
              <a:rPr sz="2000" b="1" spc="-25"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entity</a:t>
            </a:r>
            <a:r>
              <a:rPr sz="2000" b="1" spc="-45" dirty="0">
                <a:solidFill>
                  <a:schemeClr val="tx1"/>
                </a:solidFill>
                <a:latin typeface="Arial Nova" panose="020B0504020202020204" pitchFamily="34" charset="0"/>
                <a:cs typeface="Arial"/>
              </a:rPr>
              <a:t> </a:t>
            </a:r>
            <a:r>
              <a:rPr sz="2000" b="1" spc="-25" dirty="0">
                <a:solidFill>
                  <a:schemeClr val="tx1"/>
                </a:solidFill>
                <a:latin typeface="Arial Nova" panose="020B0504020202020204" pitchFamily="34" charset="0"/>
                <a:cs typeface="Arial"/>
              </a:rPr>
              <a:t>can </a:t>
            </a:r>
            <a:r>
              <a:rPr sz="2000" b="1" dirty="0">
                <a:solidFill>
                  <a:schemeClr val="tx1"/>
                </a:solidFill>
                <a:latin typeface="Arial Nova" panose="020B0504020202020204" pitchFamily="34" charset="0"/>
                <a:cs typeface="Arial"/>
              </a:rPr>
              <a:t>comply</a:t>
            </a:r>
            <a:r>
              <a:rPr sz="2000" b="1" spc="-4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with</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each</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of</a:t>
            </a:r>
            <a:r>
              <a:rPr sz="2000" b="1" spc="-3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the</a:t>
            </a:r>
            <a:r>
              <a:rPr sz="2000" b="1" spc="-20" dirty="0">
                <a:solidFill>
                  <a:schemeClr val="tx1"/>
                </a:solidFill>
                <a:latin typeface="Arial Nova" panose="020B0504020202020204" pitchFamily="34" charset="0"/>
                <a:cs typeface="Arial"/>
              </a:rPr>
              <a:t> </a:t>
            </a:r>
            <a:r>
              <a:rPr sz="2000" b="1" dirty="0">
                <a:solidFill>
                  <a:schemeClr val="tx1"/>
                </a:solidFill>
                <a:latin typeface="Arial Nova" panose="020B0504020202020204" pitchFamily="34" charset="0"/>
                <a:cs typeface="Arial"/>
              </a:rPr>
              <a:t>following</a:t>
            </a:r>
            <a:r>
              <a:rPr sz="2000" b="1" spc="-30" dirty="0">
                <a:solidFill>
                  <a:schemeClr val="tx1"/>
                </a:solidFill>
                <a:latin typeface="Arial Nova" panose="020B0504020202020204" pitchFamily="34" charset="0"/>
                <a:cs typeface="Arial"/>
              </a:rPr>
              <a:t> </a:t>
            </a:r>
            <a:r>
              <a:rPr sz="2000" b="1" spc="-10" dirty="0">
                <a:solidFill>
                  <a:schemeClr val="tx1"/>
                </a:solidFill>
                <a:latin typeface="Arial Nova" panose="020B0504020202020204" pitchFamily="34" charset="0"/>
                <a:cs typeface="Arial"/>
              </a:rPr>
              <a:t>requirements:</a:t>
            </a:r>
            <a:endParaRPr sz="2000" b="1" dirty="0">
              <a:solidFill>
                <a:schemeClr val="tx1"/>
              </a:solidFill>
              <a:latin typeface="Arial Nova" panose="020B0504020202020204" pitchFamily="34" charset="0"/>
              <a:cs typeface="Arial"/>
            </a:endParaRPr>
          </a:p>
        </p:txBody>
      </p:sp>
      <p:sp>
        <p:nvSpPr>
          <p:cNvPr id="6" name="object 6"/>
          <p:cNvSpPr txBox="1"/>
          <p:nvPr/>
        </p:nvSpPr>
        <p:spPr>
          <a:xfrm>
            <a:off x="3962400" y="5134100"/>
            <a:ext cx="7837170" cy="803910"/>
          </a:xfrm>
          <a:prstGeom prst="rect">
            <a:avLst/>
          </a:prstGeom>
        </p:spPr>
        <p:txBody>
          <a:bodyPr vert="horz" wrap="square" lIns="0" tIns="13335" rIns="0" bIns="0" rtlCol="0">
            <a:spAutoFit/>
          </a:bodyPr>
          <a:lstStyle/>
          <a:p>
            <a:pPr marL="12700" marR="5080">
              <a:lnSpc>
                <a:spcPct val="100000"/>
              </a:lnSpc>
              <a:spcBef>
                <a:spcPts val="105"/>
              </a:spcBef>
            </a:pPr>
            <a:r>
              <a:rPr sz="1700" b="1" spc="-20" dirty="0">
                <a:solidFill>
                  <a:srgbClr val="FF0000"/>
                </a:solidFill>
                <a:latin typeface="Arial Nova" panose="020B0504020202020204" pitchFamily="34" charset="0"/>
                <a:cs typeface="Arial"/>
              </a:rPr>
              <a:t>IMPORTANT!</a:t>
            </a:r>
            <a:r>
              <a:rPr sz="1700" b="1" spc="-6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Grantees</a:t>
            </a:r>
            <a:r>
              <a:rPr sz="1700" b="1" spc="-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may</a:t>
            </a:r>
            <a:r>
              <a:rPr sz="1700" b="1" spc="-2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not</a:t>
            </a:r>
            <a:r>
              <a:rPr sz="1700" b="1" spc="-3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encumber</a:t>
            </a:r>
            <a:r>
              <a:rPr sz="1700" b="1" spc="-2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or</a:t>
            </a:r>
            <a:r>
              <a:rPr sz="1700" b="1" spc="-2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expend</a:t>
            </a:r>
            <a:r>
              <a:rPr sz="1700" b="1" spc="-1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grant</a:t>
            </a:r>
            <a:r>
              <a:rPr sz="1700" b="1" spc="-1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funds</a:t>
            </a:r>
            <a:r>
              <a:rPr sz="1700" b="1" spc="-2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until</a:t>
            </a:r>
            <a:r>
              <a:rPr sz="1700" b="1" spc="-25" dirty="0">
                <a:solidFill>
                  <a:srgbClr val="FF0000"/>
                </a:solidFill>
                <a:latin typeface="Arial Nova" panose="020B0504020202020204" pitchFamily="34" charset="0"/>
                <a:cs typeface="Arial"/>
              </a:rPr>
              <a:t> </a:t>
            </a:r>
            <a:r>
              <a:rPr sz="1700" b="1" spc="-10" dirty="0">
                <a:solidFill>
                  <a:srgbClr val="FF0000"/>
                </a:solidFill>
                <a:latin typeface="Arial Nova" panose="020B0504020202020204" pitchFamily="34" charset="0"/>
                <a:cs typeface="Arial"/>
              </a:rPr>
              <a:t>authorized </a:t>
            </a:r>
            <a:r>
              <a:rPr sz="1700" b="1" dirty="0">
                <a:solidFill>
                  <a:srgbClr val="FF0000"/>
                </a:solidFill>
                <a:latin typeface="Arial Nova" panose="020B0504020202020204" pitchFamily="34" charset="0"/>
                <a:cs typeface="Arial"/>
              </a:rPr>
              <a:t>to</a:t>
            </a:r>
            <a:r>
              <a:rPr sz="1700" b="1" spc="-2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proceed</a:t>
            </a:r>
            <a:r>
              <a:rPr sz="1700" b="1" spc="-2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by</a:t>
            </a:r>
            <a:r>
              <a:rPr sz="1700" b="1" spc="-2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the</a:t>
            </a:r>
            <a:r>
              <a:rPr sz="1700" b="1" spc="-1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District.</a:t>
            </a:r>
            <a:r>
              <a:rPr sz="1700" b="1" spc="-5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State</a:t>
            </a:r>
            <a:r>
              <a:rPr sz="1700" b="1" spc="-1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funds</a:t>
            </a:r>
            <a:r>
              <a:rPr sz="1700" b="1" spc="-2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must</a:t>
            </a:r>
            <a:r>
              <a:rPr sz="1700" b="1" spc="-3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be</a:t>
            </a:r>
            <a:r>
              <a:rPr sz="1700" b="1" spc="-2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received</a:t>
            </a:r>
            <a:r>
              <a:rPr sz="1700" b="1" spc="-2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by</a:t>
            </a:r>
            <a:r>
              <a:rPr sz="1700" b="1" spc="-2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the</a:t>
            </a:r>
            <a:r>
              <a:rPr sz="1700" b="1" spc="-2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District</a:t>
            </a:r>
            <a:r>
              <a:rPr sz="1700" b="1" spc="-45"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prior</a:t>
            </a:r>
            <a:r>
              <a:rPr sz="1700" b="1" spc="-30" dirty="0">
                <a:solidFill>
                  <a:srgbClr val="FF0000"/>
                </a:solidFill>
                <a:latin typeface="Arial Nova" panose="020B0504020202020204" pitchFamily="34" charset="0"/>
                <a:cs typeface="Arial"/>
              </a:rPr>
              <a:t> </a:t>
            </a:r>
            <a:r>
              <a:rPr sz="1700" b="1" spc="-25" dirty="0">
                <a:solidFill>
                  <a:srgbClr val="FF0000"/>
                </a:solidFill>
                <a:latin typeface="Arial Nova" panose="020B0504020202020204" pitchFamily="34" charset="0"/>
                <a:cs typeface="Arial"/>
              </a:rPr>
              <a:t>to </a:t>
            </a:r>
            <a:r>
              <a:rPr sz="1700" b="1" dirty="0">
                <a:solidFill>
                  <a:srgbClr val="FF0000"/>
                </a:solidFill>
                <a:latin typeface="Arial Nova" panose="020B0504020202020204" pitchFamily="34" charset="0"/>
                <a:cs typeface="Arial"/>
              </a:rPr>
              <a:t>beginning</a:t>
            </a:r>
            <a:r>
              <a:rPr sz="1700" b="1" spc="-5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any</a:t>
            </a:r>
            <a:r>
              <a:rPr sz="1700" b="1" spc="-5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portion</a:t>
            </a:r>
            <a:r>
              <a:rPr sz="1700" b="1" spc="-4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of</a:t>
            </a:r>
            <a:r>
              <a:rPr sz="1700" b="1" spc="-50" dirty="0">
                <a:solidFill>
                  <a:srgbClr val="FF0000"/>
                </a:solidFill>
                <a:latin typeface="Arial Nova" panose="020B0504020202020204" pitchFamily="34" charset="0"/>
                <a:cs typeface="Arial"/>
              </a:rPr>
              <a:t> </a:t>
            </a:r>
            <a:r>
              <a:rPr sz="1700" b="1" dirty="0">
                <a:solidFill>
                  <a:srgbClr val="FF0000"/>
                </a:solidFill>
                <a:latin typeface="Arial Nova" panose="020B0504020202020204" pitchFamily="34" charset="0"/>
                <a:cs typeface="Arial"/>
              </a:rPr>
              <a:t>the</a:t>
            </a:r>
            <a:r>
              <a:rPr sz="1700" b="1" spc="-35" dirty="0">
                <a:solidFill>
                  <a:srgbClr val="FF0000"/>
                </a:solidFill>
                <a:latin typeface="Arial Nova" panose="020B0504020202020204" pitchFamily="34" charset="0"/>
                <a:cs typeface="Arial"/>
              </a:rPr>
              <a:t> </a:t>
            </a:r>
            <a:r>
              <a:rPr sz="1700" b="1" spc="-10" dirty="0">
                <a:solidFill>
                  <a:srgbClr val="FF0000"/>
                </a:solidFill>
                <a:latin typeface="Arial Nova" panose="020B0504020202020204" pitchFamily="34" charset="0"/>
                <a:cs typeface="Arial"/>
              </a:rPr>
              <a:t>project.</a:t>
            </a:r>
            <a:endParaRPr sz="1700" b="1" dirty="0">
              <a:solidFill>
                <a:srgbClr val="FF0000"/>
              </a:solidFill>
              <a:latin typeface="Arial Nova" panose="020B0504020202020204" pitchFamily="34" charset="0"/>
              <a:cs typeface="Arial"/>
            </a:endParaRPr>
          </a:p>
        </p:txBody>
      </p:sp>
      <p:sp>
        <p:nvSpPr>
          <p:cNvPr id="7" name="TextBox 6">
            <a:extLst>
              <a:ext uri="{FF2B5EF4-FFF2-40B4-BE49-F238E27FC236}">
                <a16:creationId xmlns:a16="http://schemas.microsoft.com/office/drawing/2014/main" id="{6C131320-06CB-E042-138E-95FBA9E33859}"/>
              </a:ext>
            </a:extLst>
          </p:cNvPr>
          <p:cNvSpPr txBox="1"/>
          <p:nvPr/>
        </p:nvSpPr>
        <p:spPr>
          <a:xfrm>
            <a:off x="3733800" y="1804812"/>
            <a:ext cx="7733539" cy="320087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700" dirty="0">
                <a:solidFill>
                  <a:schemeClr val="tx1"/>
                </a:solidFill>
                <a:latin typeface="Arial Nova" panose="020B0504020202020204" pitchFamily="34" charset="0"/>
                <a:cs typeface="Arial" panose="020B0604020202020204" pitchFamily="34" charset="0"/>
              </a:rPr>
              <a:t>Fully complete the grant application and required attachments, obtain appropriate official’s signature, and submit prior to the deadline (Rule 8 CAR § 110-1006)</a:t>
            </a:r>
          </a:p>
          <a:p>
            <a:pPr marL="285750" indent="-285750">
              <a:spcAft>
                <a:spcPts val="600"/>
              </a:spcAft>
              <a:buFont typeface="Arial" panose="020B0604020202020204" pitchFamily="34" charset="0"/>
              <a:buChar char="•"/>
            </a:pPr>
            <a:r>
              <a:rPr lang="en-US" sz="1700" dirty="0">
                <a:solidFill>
                  <a:schemeClr val="tx1"/>
                </a:solidFill>
                <a:latin typeface="Arial Nova" panose="020B0504020202020204" pitchFamily="34" charset="0"/>
                <a:cs typeface="Arial" panose="020B0604020202020204" pitchFamily="34" charset="0"/>
              </a:rPr>
              <a:t>Show that adequate revenues are being collected to support the long-term operation and maintenance of a grant-funded project (Rule 8 CAR § 110-1007)</a:t>
            </a:r>
            <a:endParaRPr lang="en-US" sz="1700" dirty="0">
              <a:solidFill>
                <a:schemeClr val="tx1"/>
              </a:solidFill>
              <a:latin typeface="Arial Nova" panose="020B0504020202020204" pitchFamily="34" charset="0"/>
            </a:endParaRPr>
          </a:p>
          <a:p>
            <a:pPr marL="285750" indent="-285750">
              <a:spcAft>
                <a:spcPts val="600"/>
              </a:spcAft>
              <a:buFont typeface="Arial" panose="020B0604020202020204" pitchFamily="34" charset="0"/>
              <a:buChar char="•"/>
            </a:pPr>
            <a:r>
              <a:rPr lang="en-US" sz="1700" dirty="0">
                <a:solidFill>
                  <a:schemeClr val="tx1"/>
                </a:solidFill>
                <a:latin typeface="Arial Nova" panose="020B0504020202020204" pitchFamily="34" charset="0"/>
                <a:cs typeface="Arial" panose="020B0604020202020204" pitchFamily="34" charset="0"/>
              </a:rPr>
              <a:t>Show that equipment to be purchased with grant funds will be used at least (50%) of the time on recycling or grant funded activities (Rule 8 CAR § 110-1021)</a:t>
            </a:r>
          </a:p>
          <a:p>
            <a:pPr marL="285750" indent="-285750">
              <a:spcAft>
                <a:spcPts val="600"/>
              </a:spcAft>
              <a:buFont typeface="Arial" panose="020B0604020202020204" pitchFamily="34" charset="0"/>
              <a:buChar char="•"/>
            </a:pPr>
            <a:r>
              <a:rPr lang="en-US" sz="1700" dirty="0">
                <a:solidFill>
                  <a:schemeClr val="tx1"/>
                </a:solidFill>
                <a:latin typeface="Arial Nova" panose="020B0504020202020204" pitchFamily="34" charset="0"/>
                <a:cs typeface="Arial" panose="020B0604020202020204" pitchFamily="34" charset="0"/>
              </a:rPr>
              <a:t>Show that existing equipment and facilities, if applicable, do not efficiently and adequately serve the relevant area (Rule 8 CAR § 110-1022)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369</TotalTime>
  <Words>2044</Words>
  <Application>Microsoft Office PowerPoint</Application>
  <PresentationFormat>Widescreen</PresentationFormat>
  <Paragraphs>212</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Arial Nova</vt:lpstr>
      <vt:lpstr>Arial Nova Cond</vt:lpstr>
      <vt:lpstr>Calibri</vt:lpstr>
      <vt:lpstr>Corbel</vt:lpstr>
      <vt:lpstr>Courier New</vt:lpstr>
      <vt:lpstr>Symbol</vt:lpstr>
      <vt:lpstr>Times New Roman</vt:lpstr>
      <vt:lpstr>Wingdings 2</vt:lpstr>
      <vt:lpstr>Office Theme</vt:lpstr>
      <vt:lpstr>PowerPoint Presentation</vt:lpstr>
      <vt:lpstr>   RecyclingGrant Timeline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 documents needed for the grant round will be available on the District’s Website at: www.bentoncountyrecycles.org/recycling-grants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Recycling Grant Pre-application Training</dc:title>
  <dc:creator>Accounting Staff</dc:creator>
  <cp:lastModifiedBy>Lydia Wilkerson</cp:lastModifiedBy>
  <cp:revision>15</cp:revision>
  <cp:lastPrinted>2026-06-04T16:14:29Z</cp:lastPrinted>
  <dcterms:created xsi:type="dcterms:W3CDTF">2024-06-03T20:28:34Z</dcterms:created>
  <dcterms:modified xsi:type="dcterms:W3CDTF">2026-06-04T19:25:40Z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2023-06-13T00:00:00Z</vt:filetime>
  </property>
  <property fmtid="{D5CDD505-2E9C-101B-9397-08002B2CF9AE}" pid="3" name="Creator">
    <vt:lpwstr>Microsoft® PowerPoint® 2019</vt:lpwstr>
  </property>
  <property fmtid="{D5CDD505-2E9C-101B-9397-08002B2CF9AE}" pid="4" name="LastSaved">
    <vt:filetime>2024-06-03T00:00:00Z</vt:filetime>
  </property>
  <property fmtid="{D5CDD505-2E9C-101B-9397-08002B2CF9AE}" pid="5" name="Producer">
    <vt:lpwstr>Microsoft® PowerPoint® 2019</vt:lpwstr>
  </property>
</Properties>
</file>